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33"/>
  </p:notesMasterIdLst>
  <p:handoutMasterIdLst>
    <p:handoutMasterId r:id="rId34"/>
  </p:handoutMasterIdLst>
  <p:sldIdLst>
    <p:sldId id="290" r:id="rId5"/>
    <p:sldId id="297" r:id="rId6"/>
    <p:sldId id="307" r:id="rId7"/>
    <p:sldId id="313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3" r:id="rId16"/>
    <p:sldId id="322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00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0000FF"/>
    <a:srgbClr val="969696"/>
    <a:srgbClr val="DDDDDD"/>
    <a:srgbClr val="000000"/>
    <a:srgbClr val="FFFFFF"/>
    <a:srgbClr val="336699"/>
    <a:srgbClr val="6699FF"/>
    <a:srgbClr val="006666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2" autoAdjust="0"/>
    <p:restoredTop sz="94661" autoAdjust="0"/>
  </p:normalViewPr>
  <p:slideViewPr>
    <p:cSldViewPr snapToGrid="0" snapToObjects="1">
      <p:cViewPr>
        <p:scale>
          <a:sx n="72" d="100"/>
          <a:sy n="72" d="100"/>
        </p:scale>
        <p:origin x="-1488" y="-7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CA2B-C844-4940-9623-5C5B5F3E0AD6}" type="datetimeFigureOut">
              <a:rPr kumimoji="1" lang="ja-JP" altLang="en-US" smtClean="0"/>
              <a:pPr/>
              <a:t>2016/4/29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25FC-5F24-C141-B3AD-4010744E49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914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A0DEB-AB8F-F64D-BF4B-DE141C1FECC5}" type="datetimeFigureOut">
              <a:rPr kumimoji="1" lang="ja-JP" altLang="en-US" smtClean="0"/>
              <a:pPr/>
              <a:t>2016/4/29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CA79-E635-BA4F-994E-42CC34015C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528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8" y="5634038"/>
            <a:ext cx="3996000" cy="1217726"/>
          </a:xfrm>
          <a:prstGeom prst="rect">
            <a:avLst/>
          </a:prstGeom>
        </p:spPr>
      </p:pic>
      <p:pic>
        <p:nvPicPr>
          <p:cNvPr id="2" name="図 1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81453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20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81498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2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81491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8157016" cy="1470025"/>
          </a:xfrm>
          <a:prstGeom prst="rect">
            <a:avLst/>
          </a:prstGeom>
        </p:spPr>
        <p:txBody>
          <a:bodyPr/>
          <a:lstStyle>
            <a:lvl1pPr algn="l">
              <a:defRPr sz="43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0926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6624000" y="0"/>
            <a:ext cx="2520000" cy="5580000"/>
          </a:xfrm>
          <a:prstGeom prst="rect">
            <a:avLst/>
          </a:prstGeom>
          <a:solidFill>
            <a:srgbClr val="C8C8C8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586538" y="2667102"/>
            <a:ext cx="255746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1200" dirty="0" smtClean="0">
                <a:solidFill>
                  <a:srgbClr val="7F7F7F"/>
                </a:solidFill>
                <a:cs typeface="Arial" charset="0"/>
              </a:rPr>
              <a:t>Presentation Image</a:t>
            </a:r>
          </a:p>
          <a:p>
            <a:pPr algn="ctr" eaLnBrk="1" hangingPunct="1">
              <a:defRPr/>
            </a:pPr>
            <a:r>
              <a:rPr kumimoji="0" lang="en-US" altLang="ja-JP" sz="1200" dirty="0" smtClean="0">
                <a:solidFill>
                  <a:srgbClr val="7F7F7F"/>
                </a:solidFill>
                <a:cs typeface="Arial" charset="0"/>
              </a:rPr>
              <a:t>(155mm x 70mm)</a:t>
            </a:r>
            <a:endParaRPr kumimoji="0" lang="ja-JP" altLang="en-US" sz="1200" dirty="0" smtClean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55926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55971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55964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5599554" cy="1470025"/>
          </a:xfrm>
          <a:prstGeom prst="rect">
            <a:avLst/>
          </a:prstGeom>
        </p:spPr>
        <p:txBody>
          <a:bodyPr/>
          <a:lstStyle>
            <a:lvl1pPr algn="l">
              <a:defRPr sz="43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54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 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9144000" cy="6299999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" t="18116" b="17860"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5626100" cy="1033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 b="1" i="0" cap="none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138" y="1663700"/>
            <a:ext cx="5626100" cy="427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9A79-6E90-1742-9351-FB54BC1C4CED}" type="datetime1">
              <a:rPr lang="ja-JP" altLang="en-US" smtClean="0"/>
              <a:pPr/>
              <a:t>2016/4/29</a:t>
            </a:fld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730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9A79-6E90-1742-9351-FB54BC1C4CED}" type="datetime1">
              <a:rPr lang="ja-JP" altLang="en-US" smtClean="0"/>
              <a:pPr/>
              <a:t>2016/4/29</a:t>
            </a:fld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4" name="図 13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" t="18116" b="17860"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518" y="1066799"/>
            <a:ext cx="8496000" cy="504000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438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gula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1" name="図 10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" t="18116" b="17860"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12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043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gula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8" name="図 7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" t="18116" b="17860"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594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gula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" t="18116" b="17860"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8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4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399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pic>
        <p:nvPicPr>
          <p:cNvPr id="3" name="図 8" descr="Anritsu_whit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Anritsu_white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384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8518" y="1066800"/>
            <a:ext cx="8496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21245" y="258237"/>
            <a:ext cx="8496000" cy="75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18518" y="6551355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42C9A79-6E90-1742-9351-FB54BC1C4CED}" type="datetime1">
              <a:rPr lang="ja-JP" altLang="en-US" smtClean="0"/>
              <a:pPr/>
              <a:t>2016/4/29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64611" y="6552061"/>
            <a:ext cx="5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215399" y="6574899"/>
            <a:ext cx="27000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>
              <a:lnSpc>
                <a:spcPct val="80000"/>
              </a:lnSpc>
            </a:pPr>
            <a:r>
              <a:rPr lang="en-US" altLang="ja-JP" sz="700" dirty="0">
                <a:solidFill>
                  <a:srgbClr val="1A1A1A"/>
                </a:solidFill>
                <a:latin typeface="Arial"/>
                <a:cs typeface="Arial"/>
              </a:rPr>
              <a:t>Copyright© ANRITSU</a:t>
            </a:r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44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0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8652316" cy="147002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Anritsu </a:t>
            </a:r>
            <a:r>
              <a:rPr kumimoji="1" lang="en-US" altLang="ko-KR" dirty="0" err="1" smtClean="0"/>
              <a:t>ShockLine</a:t>
            </a:r>
            <a:r>
              <a:rPr lang="en-US" altLang="ko-KR" dirty="0" smtClean="0"/>
              <a:t> </a:t>
            </a:r>
            <a:r>
              <a:rPr kumimoji="1" lang="en-US" altLang="ko-KR" dirty="0" smtClean="0"/>
              <a:t>VNA</a:t>
            </a:r>
            <a:br>
              <a:rPr kumimoji="1" lang="en-US" altLang="ko-KR" dirty="0" smtClean="0"/>
            </a:br>
            <a:r>
              <a:rPr lang="en-US" altLang="ko-KR" dirty="0" smtClean="0"/>
              <a:t>Quick Manual </a:t>
            </a:r>
            <a:r>
              <a:rPr lang="en-US" altLang="ko-KR" sz="2800" dirty="0" smtClean="0">
                <a:solidFill>
                  <a:srgbClr val="92D050"/>
                </a:solidFill>
              </a:rPr>
              <a:t>(v1.0)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pic>
        <p:nvPicPr>
          <p:cNvPr id="4" name="Picture 2" descr="P:\ebo\51500\Product Materials\Kitty\Docs_for_MS46322A_Jan2014_release\QFS\Links\MS46322A_THROUGH_CABLE2_GU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33" b="89854" l="3578" r="96763">
                        <a14:foregroundMark x1="50681" y1="11820" x2="82198" y2="14226"/>
                        <a14:foregroundMark x1="69847" y1="43828" x2="40204" y2="39540"/>
                        <a14:foregroundMark x1="83220" y1="51360" x2="81261" y2="35774"/>
                        <a14:foregroundMark x1="82198" y1="74582" x2="82198" y2="74582"/>
                        <a14:foregroundMark x1="54855" y1="71548" x2="54855" y2="71548"/>
                        <a14:foregroundMark x1="62181" y1="71025" x2="62181" y2="71025"/>
                        <a14:foregroundMark x1="57666" y1="71548" x2="57666" y2="71548"/>
                        <a14:foregroundMark x1="37819" y1="65795" x2="33220" y2="68201"/>
                        <a14:foregroundMark x1="36457" y1="33996" x2="54429" y2="33368"/>
                        <a14:foregroundMark x1="28194" y1="69038" x2="33560" y2="68201"/>
                        <a14:foregroundMark x1="51448" y1="71234" x2="62692" y2="71444"/>
                        <a14:foregroundMark x1="81261" y1="67364" x2="79302" y2="71234"/>
                        <a14:foregroundMark x1="70869" y1="66632" x2="73254" y2="67155"/>
                        <a14:foregroundMark x1="73765" y1="67364" x2="75894" y2="67155"/>
                        <a14:backgroundMark x1="35017" y1="65793" x2="35017" y2="65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0027" y="1760826"/>
            <a:ext cx="3705308" cy="30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0361" y1="55024" x2="79533" y2="50399"/>
                        <a14:foregroundMark x1="34358" y1="9410" x2="80170" y2="8772"/>
                        <a14:foregroundMark x1="91941" y1="71770" x2="97667" y2="73525"/>
                        <a14:foregroundMark x1="75716" y1="59809" x2="32874" y2="55343"/>
                        <a14:foregroundMark x1="91729" y1="89474" x2="96394" y2="94737"/>
                        <a14:foregroundMark x1="3287" y1="92823" x2="2651" y2="73525"/>
                        <a14:foregroundMark x1="22587" y1="4306" x2="79215" y2="4306"/>
                        <a14:foregroundMark x1="97154" y1="75560" x2="98645" y2="94094"/>
                        <a14:foregroundMark x1="98645" y1="73727" x2="87127" y2="64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4442" y="2189570"/>
            <a:ext cx="2480449" cy="1648139"/>
          </a:xfrm>
          <a:prstGeom prst="rect">
            <a:avLst/>
          </a:prstGeom>
        </p:spPr>
      </p:pic>
      <p:sp>
        <p:nvSpPr>
          <p:cNvPr id="8" name="タイトル 5"/>
          <p:cNvSpPr txBox="1">
            <a:spLocks/>
          </p:cNvSpPr>
          <p:nvPr/>
        </p:nvSpPr>
        <p:spPr>
          <a:xfrm>
            <a:off x="0" y="4949371"/>
            <a:ext cx="8652316" cy="584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300" b="1" i="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MS46322A / MS46522A</a:t>
            </a:r>
            <a:endParaRPr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7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hockLine VNA manual pictures\Basic function\Manus\disp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98" y="1455133"/>
            <a:ext cx="19621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그래프 </a:t>
            </a:r>
            <a:r>
              <a:rPr lang="en-US" altLang="ko-KR" sz="2000" dirty="0" smtClean="0">
                <a:solidFill>
                  <a:srgbClr val="00B050"/>
                </a:solidFill>
              </a:rPr>
              <a:t>format </a:t>
            </a:r>
            <a:r>
              <a:rPr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Trace -&gt; Display)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96792" y="1820412"/>
            <a:ext cx="1971675" cy="66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Straight Arrow Connector 51"/>
          <p:cNvCxnSpPr/>
          <p:nvPr/>
        </p:nvCxnSpPr>
        <p:spPr>
          <a:xfrm flipV="1">
            <a:off x="2254927" y="2141634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51"/>
          <p:cNvCxnSpPr/>
          <p:nvPr/>
        </p:nvCxnSpPr>
        <p:spPr>
          <a:xfrm flipV="1">
            <a:off x="4249715" y="3212493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E:\ShockLine VNA manual pictures\Basic function\Manus\trace form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66" y="1402093"/>
            <a:ext cx="1460749" cy="47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4783754" y="2732952"/>
            <a:ext cx="2947138" cy="986695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ko-KR" altLang="en-US" sz="1600" b="1" dirty="0" smtClean="0">
                <a:solidFill>
                  <a:srgbClr val="FF0000"/>
                </a:solidFill>
              </a:rPr>
              <a:t>그래프 형태 선택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Log Mag, Phase, Smith chart, VSWR,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임피던스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Group Delay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등 다양한 그래프 형태 선택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3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Response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Trace -&gt; Response)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cxnSp>
        <p:nvCxnSpPr>
          <p:cNvPr id="29" name="Straight Arrow Connector 51"/>
          <p:cNvCxnSpPr/>
          <p:nvPr/>
        </p:nvCxnSpPr>
        <p:spPr>
          <a:xfrm flipV="1">
            <a:off x="2242107" y="2990820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2776146" y="2511279"/>
            <a:ext cx="3319854" cy="986695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Response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선택</a:t>
            </a: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S11, S12, S21, S22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중 원하는 측정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Item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선택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ShockLine VNA manual pictures\Basic function\Manus\respo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98" y="1597235"/>
            <a:ext cx="2000529" cy="3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69082" y="1967345"/>
            <a:ext cx="1971675" cy="2466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114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Average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Main -&gt; Averaging)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cxnSp>
        <p:nvCxnSpPr>
          <p:cNvPr id="29" name="Straight Arrow Connector 51"/>
          <p:cNvCxnSpPr/>
          <p:nvPr/>
        </p:nvCxnSpPr>
        <p:spPr>
          <a:xfrm flipV="1">
            <a:off x="2130461" y="2076420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2664499" y="1612900"/>
            <a:ext cx="1727391" cy="986695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Average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기</a:t>
            </a:r>
            <a:r>
              <a:rPr lang="ko-KR" altLang="en-US" sz="1600" b="1" dirty="0">
                <a:solidFill>
                  <a:srgbClr val="FF0000"/>
                </a:solidFill>
              </a:rPr>
              <a:t>능</a:t>
            </a:r>
            <a:endParaRPr lang="ko-KR" altLang="en-US" sz="1600" b="1" dirty="0" smtClean="0">
              <a:solidFill>
                <a:srgbClr val="FF0000"/>
              </a:solidFill>
            </a:endParaRP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Average On/Off</a:t>
            </a: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Average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횟수 설정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E:\ShockLine VNA manual pictures\Basic function\Manus\Aver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2" y="1237111"/>
            <a:ext cx="1861379" cy="48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69082" y="1612900"/>
            <a:ext cx="1861379" cy="2424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Arrow Connector 51"/>
          <p:cNvCxnSpPr/>
          <p:nvPr/>
        </p:nvCxnSpPr>
        <p:spPr>
          <a:xfrm flipV="1">
            <a:off x="2130460" y="4329399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664499" y="3836051"/>
            <a:ext cx="2738773" cy="986695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IFBW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설정</a:t>
            </a: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IFBW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를 낮출수록 측정 속도는 느려지지만 더 낮은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IFBW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에서는 더 낮은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Level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도 측정이 가능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9082" y="4009736"/>
            <a:ext cx="1861379" cy="583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311" y="2599595"/>
            <a:ext cx="6291978" cy="1236456"/>
          </a:xfrm>
        </p:spPr>
        <p:txBody>
          <a:bodyPr>
            <a:norm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Averaging type </a:t>
            </a:r>
            <a:r>
              <a:rPr lang="ko-KR" altLang="en-US" sz="1600" dirty="0">
                <a:solidFill>
                  <a:schemeClr val="tx1"/>
                </a:solidFill>
              </a:rPr>
              <a:t>중 </a:t>
            </a:r>
            <a:r>
              <a:rPr lang="en-US" altLang="ko-KR" sz="1600" dirty="0">
                <a:solidFill>
                  <a:schemeClr val="tx1"/>
                </a:solidFill>
              </a:rPr>
              <a:t>Per Point</a:t>
            </a:r>
            <a:r>
              <a:rPr lang="ko-KR" altLang="en-US" sz="1600" dirty="0">
                <a:solidFill>
                  <a:schemeClr val="tx1"/>
                </a:solidFill>
              </a:rPr>
              <a:t>와 </a:t>
            </a:r>
            <a:r>
              <a:rPr lang="en-US" altLang="ko-KR" sz="1600" dirty="0">
                <a:solidFill>
                  <a:schemeClr val="tx1"/>
                </a:solidFill>
              </a:rPr>
              <a:t>Per sweep</a:t>
            </a:r>
            <a:r>
              <a:rPr lang="ko-KR" altLang="en-US" sz="1600" dirty="0">
                <a:solidFill>
                  <a:schemeClr val="tx1"/>
                </a:solidFill>
              </a:rPr>
              <a:t>이 있는데</a:t>
            </a:r>
            <a:r>
              <a:rPr lang="en-US" altLang="ko-KR" sz="1600" dirty="0">
                <a:solidFill>
                  <a:schemeClr val="tx1"/>
                </a:solidFill>
              </a:rPr>
              <a:t>, Per point</a:t>
            </a:r>
            <a:r>
              <a:rPr lang="ko-KR" altLang="en-US" sz="1600" dirty="0">
                <a:solidFill>
                  <a:schemeClr val="tx1"/>
                </a:solidFill>
              </a:rPr>
              <a:t>는 각 포인트마다 </a:t>
            </a:r>
            <a:r>
              <a:rPr lang="en-US" altLang="ko-KR" sz="1600" dirty="0">
                <a:solidFill>
                  <a:schemeClr val="tx1"/>
                </a:solidFill>
              </a:rPr>
              <a:t>Averaging</a:t>
            </a:r>
            <a:r>
              <a:rPr lang="ko-KR" altLang="en-US" sz="1600" dirty="0">
                <a:solidFill>
                  <a:schemeClr val="tx1"/>
                </a:solidFill>
              </a:rPr>
              <a:t>을 취하는 것이고</a:t>
            </a:r>
            <a:r>
              <a:rPr lang="en-US" altLang="ko-KR" sz="1600" dirty="0">
                <a:solidFill>
                  <a:schemeClr val="tx1"/>
                </a:solidFill>
              </a:rPr>
              <a:t>, Per sweep</a:t>
            </a:r>
            <a:r>
              <a:rPr lang="ko-KR" altLang="en-US" sz="1600" dirty="0">
                <a:solidFill>
                  <a:schemeClr val="tx1"/>
                </a:solidFill>
              </a:rPr>
              <a:t>은 </a:t>
            </a:r>
            <a:r>
              <a:rPr lang="en-US" altLang="ko-KR" sz="1600" dirty="0">
                <a:solidFill>
                  <a:schemeClr val="tx1"/>
                </a:solidFill>
              </a:rPr>
              <a:t>Sweep</a:t>
            </a:r>
            <a:r>
              <a:rPr lang="ko-KR" altLang="en-US" sz="1600" dirty="0">
                <a:solidFill>
                  <a:schemeClr val="tx1"/>
                </a:solidFill>
              </a:rPr>
              <a:t>을 여러 번 하여 최종 </a:t>
            </a:r>
            <a:r>
              <a:rPr lang="en-US" altLang="ko-KR" sz="1600" dirty="0">
                <a:solidFill>
                  <a:schemeClr val="tx1"/>
                </a:solidFill>
              </a:rPr>
              <a:t>Averaging </a:t>
            </a:r>
            <a:r>
              <a:rPr lang="ko-KR" altLang="en-US" sz="1600" dirty="0">
                <a:solidFill>
                  <a:schemeClr val="tx1"/>
                </a:solidFill>
              </a:rPr>
              <a:t>값을 취하는 방법이므로 어떤 것을 선택하더라도 결과치는 같게 나온다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9082" y="4593647"/>
            <a:ext cx="1861379" cy="1183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traight Arrow Connector 51"/>
          <p:cNvCxnSpPr/>
          <p:nvPr/>
        </p:nvCxnSpPr>
        <p:spPr>
          <a:xfrm flipV="1">
            <a:off x="2130461" y="5543213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2664500" y="5049865"/>
            <a:ext cx="2101464" cy="986695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Smoothing </a:t>
            </a:r>
            <a:endParaRPr lang="ko-KR" altLang="en-US" sz="1600" b="1" dirty="0" smtClean="0">
              <a:solidFill>
                <a:srgbClr val="FF0000"/>
              </a:solidFill>
            </a:endParaRP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Trace Smoothing On/Off</a:t>
            </a: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Smoothing rate(%)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를 설정</a:t>
            </a:r>
            <a:endParaRPr lang="en-US" altLang="ko-KR" sz="1200" b="1" dirty="0" smtClean="0">
              <a:solidFill>
                <a:schemeClr val="tx1"/>
              </a:solidFill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4804611" y="5049865"/>
            <a:ext cx="4063142" cy="123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solidFill>
                  <a:schemeClr val="tx1"/>
                </a:solidFill>
              </a:rPr>
              <a:t>Smoothing</a:t>
            </a:r>
            <a:r>
              <a:rPr lang="ko-KR" altLang="en-US" sz="1600" dirty="0" smtClean="0">
                <a:solidFill>
                  <a:schemeClr val="tx1"/>
                </a:solidFill>
              </a:rPr>
              <a:t>을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과도하게 높이면 실제 데이터에 비해 왜곡된 데이터를 얻을 수 있으므로 주</a:t>
            </a:r>
            <a:r>
              <a:rPr lang="ko-KR" altLang="en-US" sz="1600" dirty="0">
                <a:solidFill>
                  <a:schemeClr val="tx1"/>
                </a:solidFill>
              </a:rPr>
              <a:t>의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8581880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단축</a:t>
            </a:r>
            <a:r>
              <a:rPr lang="ko-KR" altLang="en-US" sz="2000" dirty="0" smtClean="0">
                <a:solidFill>
                  <a:srgbClr val="00B050"/>
                </a:solidFill>
              </a:rPr>
              <a:t>메</a:t>
            </a:r>
            <a:r>
              <a:rPr lang="ko-KR" altLang="en-US" sz="2000" dirty="0">
                <a:solidFill>
                  <a:srgbClr val="00B050"/>
                </a:solidFill>
              </a:rPr>
              <a:t>뉴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(Utilities</a:t>
            </a:r>
            <a:r>
              <a:rPr lang="en-US" altLang="ko-KR" sz="2000" dirty="0" smtClean="0">
                <a:solidFill>
                  <a:srgbClr val="00B050"/>
                </a:solidFill>
              </a:rPr>
              <a:t> -&gt; Customize Toolbar)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1026" name="Picture 2" descr="E:\ShockLine VNA manual pictures\Basic function\Toolbar\Basic tool 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63" y="1408782"/>
            <a:ext cx="6944695" cy="7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792262" y="1612901"/>
            <a:ext cx="6944695" cy="538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traight Arrow Connector 51"/>
          <p:cNvCxnSpPr/>
          <p:nvPr/>
        </p:nvCxnSpPr>
        <p:spPr>
          <a:xfrm flipV="1">
            <a:off x="1329403" y="2151839"/>
            <a:ext cx="374706" cy="246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>
          <a:xfrm>
            <a:off x="235436" y="2398147"/>
            <a:ext cx="2748548" cy="777614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Customize Too Bar</a:t>
            </a:r>
          </a:p>
          <a:p>
            <a:pPr defTabSz="914237"/>
            <a:r>
              <a:rPr lang="ko-KR" altLang="en-US" sz="1200" b="1" dirty="0" smtClean="0">
                <a:solidFill>
                  <a:schemeClr val="tx1"/>
                </a:solidFill>
              </a:rPr>
              <a:t>사용자가 원하는 기능을 단축아이콘 설정하여 사용할 수 있음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defTabSz="914237" latinLnBrk="0"/>
            <a:endParaRPr lang="ko-KR" alt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36" y="3563649"/>
            <a:ext cx="2049388" cy="14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ShockLine VNA manual pictures\Basic function\Toolbar\Basic tool bar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120" y="2522838"/>
            <a:ext cx="4867233" cy="29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51"/>
          <p:cNvCxnSpPr/>
          <p:nvPr/>
        </p:nvCxnSpPr>
        <p:spPr>
          <a:xfrm>
            <a:off x="2266942" y="4379554"/>
            <a:ext cx="90117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35436" y="5634259"/>
            <a:ext cx="8890747" cy="80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smtClean="0">
                <a:solidFill>
                  <a:schemeClr val="tx1"/>
                </a:solidFill>
              </a:rPr>
              <a:t>원하는 기능 아이콘을 </a:t>
            </a:r>
            <a:r>
              <a:rPr lang="en-US" altLang="ko-KR" sz="1600" dirty="0" smtClean="0">
                <a:solidFill>
                  <a:schemeClr val="tx1"/>
                </a:solidFill>
              </a:rPr>
              <a:t>Add  </a:t>
            </a:r>
            <a:r>
              <a:rPr lang="ko-KR" altLang="en-US" sz="1600" dirty="0" smtClean="0">
                <a:solidFill>
                  <a:schemeClr val="tx1"/>
                </a:solidFill>
              </a:rPr>
              <a:t>하면 최대 </a:t>
            </a:r>
            <a:r>
              <a:rPr lang="en-US" altLang="ko-KR" sz="1600" dirty="0" smtClean="0">
                <a:solidFill>
                  <a:schemeClr val="tx1"/>
                </a:solidFill>
              </a:rPr>
              <a:t>11</a:t>
            </a:r>
            <a:r>
              <a:rPr lang="ko-KR" altLang="en-US" sz="1600" dirty="0" smtClean="0">
                <a:solidFill>
                  <a:schemeClr val="tx1"/>
                </a:solidFill>
              </a:rPr>
              <a:t>개 까지 단축 아이콘을 생성할 수 있음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Remove </a:t>
            </a:r>
            <a:r>
              <a:rPr lang="ko-KR" altLang="en-US" sz="1600" dirty="0" smtClean="0">
                <a:solidFill>
                  <a:schemeClr val="tx1"/>
                </a:solidFill>
              </a:rPr>
              <a:t>하여 원하지 않는 아이콘을 삭제 할 수 있음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8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8581880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2 port cal</a:t>
            </a:r>
            <a:r>
              <a:rPr lang="en-US" altLang="ko-KR" sz="2000" dirty="0" smtClean="0">
                <a:solidFill>
                  <a:srgbClr val="00B050"/>
                </a:solidFill>
              </a:rPr>
              <a:t>ibration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(Calibration</a:t>
            </a:r>
            <a:r>
              <a:rPr lang="en-US" altLang="ko-KR" sz="2000" dirty="0" smtClean="0">
                <a:solidFill>
                  <a:srgbClr val="00B050"/>
                </a:solidFill>
              </a:rPr>
              <a:t> -&gt; Calibrate)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53253" y="1503912"/>
            <a:ext cx="8890747" cy="80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/>
                </a:solidFill>
              </a:rPr>
              <a:t>Calibration</a:t>
            </a:r>
            <a:r>
              <a:rPr lang="ko-KR" altLang="en-US" dirty="0" smtClean="0">
                <a:solidFill>
                  <a:schemeClr val="tx1"/>
                </a:solidFill>
              </a:rPr>
              <a:t>을 하기에 앞서 측정하고자 하는 </a:t>
            </a:r>
            <a:r>
              <a:rPr lang="ko-KR" altLang="en-US" b="1" dirty="0" smtClean="0">
                <a:solidFill>
                  <a:srgbClr val="FF0000"/>
                </a:solidFill>
              </a:rPr>
              <a:t>주파수 설정</a:t>
            </a:r>
            <a:r>
              <a:rPr lang="en-US" altLang="ko-KR" b="1" dirty="0" smtClean="0">
                <a:solidFill>
                  <a:srgbClr val="FF0000"/>
                </a:solidFill>
              </a:rPr>
              <a:t>, # of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points, IFBW</a:t>
            </a:r>
            <a:r>
              <a:rPr lang="ko-KR" altLang="en-US" dirty="0" smtClean="0">
                <a:solidFill>
                  <a:schemeClr val="tx1"/>
                </a:solidFill>
              </a:rPr>
              <a:t>를 설정한다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메뉴는 </a:t>
            </a:r>
            <a:r>
              <a:rPr lang="en-US" altLang="ko-KR" dirty="0" smtClean="0">
                <a:solidFill>
                  <a:schemeClr val="tx1"/>
                </a:solidFill>
              </a:rPr>
              <a:t>Chapter 3 </a:t>
            </a:r>
            <a:r>
              <a:rPr lang="ko-KR" altLang="en-US" dirty="0" smtClean="0">
                <a:solidFill>
                  <a:schemeClr val="tx1"/>
                </a:solidFill>
              </a:rPr>
              <a:t>참조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E:\ShockLine VNA manual pictures\calibration\calibra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254" y="2312014"/>
            <a:ext cx="1595284" cy="18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hockLine VNA manual pictures\calibration\calibrati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851" y="2312013"/>
            <a:ext cx="1545109" cy="22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51"/>
          <p:cNvCxnSpPr>
            <a:stCxn id="17" idx="3"/>
            <a:endCxn id="18" idx="1"/>
          </p:cNvCxnSpPr>
          <p:nvPr/>
        </p:nvCxnSpPr>
        <p:spPr>
          <a:xfrm flipV="1">
            <a:off x="2388539" y="2831654"/>
            <a:ext cx="447167" cy="509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793255" y="3071820"/>
            <a:ext cx="1595284" cy="538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835706" y="2612272"/>
            <a:ext cx="1503544" cy="438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E:\ShockLine VNA manual pictures\calibration\calibration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611" y="2312013"/>
            <a:ext cx="1493357" cy="40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793685" y="2621190"/>
            <a:ext cx="1449761" cy="438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Straight Arrow Connector 51"/>
          <p:cNvCxnSpPr/>
          <p:nvPr/>
        </p:nvCxnSpPr>
        <p:spPr>
          <a:xfrm flipV="1">
            <a:off x="4361264" y="2831654"/>
            <a:ext cx="476412" cy="14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E:\ShockLine VNA manual pictures\calibration\calibration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33" y="2365852"/>
            <a:ext cx="1522268" cy="17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6656457" y="3634151"/>
            <a:ext cx="1503544" cy="438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traight Arrow Connector 51"/>
          <p:cNvCxnSpPr>
            <a:stCxn id="24" idx="3"/>
          </p:cNvCxnSpPr>
          <p:nvPr/>
        </p:nvCxnSpPr>
        <p:spPr>
          <a:xfrm>
            <a:off x="6243446" y="2840572"/>
            <a:ext cx="394287" cy="1012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모서리가 둥근 직사각형 35"/>
          <p:cNvSpPr/>
          <p:nvPr/>
        </p:nvSpPr>
        <p:spPr>
          <a:xfrm>
            <a:off x="7183958" y="4169336"/>
            <a:ext cx="1952085" cy="388807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-&gt;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다음페이지 계속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90878" y="4339209"/>
            <a:ext cx="1702940" cy="777614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Cal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하기 전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Setting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확인작</a:t>
            </a:r>
            <a:r>
              <a:rPr lang="ko-KR" altLang="en-US" sz="1600" b="1" dirty="0">
                <a:solidFill>
                  <a:srgbClr val="FF0000"/>
                </a:solidFill>
              </a:rPr>
              <a:t>업</a:t>
            </a:r>
            <a:endParaRPr lang="ko-KR" alt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2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ShockLine VNA manual pictures\calibration\calibration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53" y="2507673"/>
            <a:ext cx="4302141" cy="36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8581880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2 port cal</a:t>
            </a:r>
            <a:r>
              <a:rPr lang="en-US" altLang="ko-KR" sz="2000" dirty="0" smtClean="0">
                <a:solidFill>
                  <a:srgbClr val="00B050"/>
                </a:solidFill>
              </a:rPr>
              <a:t>ibration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(Calibration</a:t>
            </a:r>
            <a:r>
              <a:rPr lang="en-US" altLang="ko-KR" sz="2000" dirty="0" smtClean="0">
                <a:solidFill>
                  <a:srgbClr val="00B050"/>
                </a:solidFill>
              </a:rPr>
              <a:t> -&gt; Calibrate)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53253" y="1503912"/>
            <a:ext cx="8890747" cy="80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chemeClr val="tx1"/>
                </a:solidFill>
              </a:rPr>
              <a:t>각 포트마다 </a:t>
            </a:r>
            <a:r>
              <a:rPr lang="en-US" altLang="ko-KR" dirty="0" smtClean="0">
                <a:solidFill>
                  <a:schemeClr val="tx1"/>
                </a:solidFill>
              </a:rPr>
              <a:t>Cal parameter</a:t>
            </a:r>
            <a:r>
              <a:rPr lang="ko-KR" altLang="en-US" dirty="0" smtClean="0">
                <a:solidFill>
                  <a:schemeClr val="tx1"/>
                </a:solidFill>
              </a:rPr>
              <a:t>가 적절하게 입력되었는지 확인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dirty="0" smtClean="0">
                <a:solidFill>
                  <a:srgbClr val="FF0000"/>
                </a:solidFill>
              </a:rPr>
              <a:t>주의</a:t>
            </a:r>
            <a:r>
              <a:rPr lang="en-US" altLang="ko-KR" sz="1600" dirty="0" smtClean="0">
                <a:solidFill>
                  <a:srgbClr val="FF0000"/>
                </a:solidFill>
              </a:rPr>
              <a:t>: </a:t>
            </a:r>
            <a:r>
              <a:rPr lang="ko-KR" altLang="en-US" sz="1600" dirty="0" smtClean="0">
                <a:solidFill>
                  <a:srgbClr val="FF0000"/>
                </a:solidFill>
              </a:rPr>
              <a:t>모든 값이 </a:t>
            </a:r>
            <a:r>
              <a:rPr lang="en-US" altLang="ko-KR" sz="1600" dirty="0" smtClean="0">
                <a:solidFill>
                  <a:srgbClr val="FF0000"/>
                </a:solidFill>
              </a:rPr>
              <a:t>0</a:t>
            </a:r>
            <a:r>
              <a:rPr lang="ko-KR" altLang="en-US" sz="1600" dirty="0" smtClean="0">
                <a:solidFill>
                  <a:srgbClr val="FF0000"/>
                </a:solidFill>
              </a:rPr>
              <a:t>으로 되어 있으면 입력이 안되어 있는 것임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E:\ShockLine VNA manual pictures\calibration\calibration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382" y="2277636"/>
            <a:ext cx="4811120" cy="38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51"/>
          <p:cNvCxnSpPr>
            <a:stCxn id="21" idx="3"/>
          </p:cNvCxnSpPr>
          <p:nvPr/>
        </p:nvCxnSpPr>
        <p:spPr>
          <a:xfrm>
            <a:off x="3019801" y="4305455"/>
            <a:ext cx="561599" cy="175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2404322" y="4198623"/>
            <a:ext cx="615479" cy="213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352801" y="4619625"/>
            <a:ext cx="3297382" cy="388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352801" y="5103282"/>
            <a:ext cx="3297382" cy="388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404321" y="4996450"/>
            <a:ext cx="615479" cy="213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7219624" y="5509160"/>
            <a:ext cx="1924375" cy="388807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-&gt;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다음페이지 계속</a:t>
            </a:r>
          </a:p>
        </p:txBody>
      </p:sp>
    </p:spTree>
    <p:extLst>
      <p:ext uri="{BB962C8B-B14F-4D97-AF65-F5344CB8AC3E}">
        <p14:creationId xmlns:p14="http://schemas.microsoft.com/office/powerpoint/2010/main" xmlns="" val="8047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ShockLine VNA manual pictures\calibration\OSL por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132" y="2457771"/>
            <a:ext cx="1354610" cy="21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8581880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2 port cal</a:t>
            </a:r>
            <a:r>
              <a:rPr lang="en-US" altLang="ko-KR" sz="2000" dirty="0" smtClean="0">
                <a:solidFill>
                  <a:srgbClr val="00B050"/>
                </a:solidFill>
              </a:rPr>
              <a:t>ibration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(Calibration</a:t>
            </a:r>
            <a:r>
              <a:rPr lang="en-US" altLang="ko-KR" sz="2000" dirty="0" smtClean="0">
                <a:solidFill>
                  <a:srgbClr val="00B050"/>
                </a:solidFill>
              </a:rPr>
              <a:t> -&gt; Calibrate)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53253" y="1503912"/>
            <a:ext cx="8890747" cy="80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/>
                </a:solidFill>
              </a:rPr>
              <a:t>Cal parameter</a:t>
            </a:r>
            <a:r>
              <a:rPr lang="ko-KR" altLang="en-US" dirty="0" smtClean="0">
                <a:solidFill>
                  <a:schemeClr val="tx1"/>
                </a:solidFill>
              </a:rPr>
              <a:t>가 잘 입력된 것이 확인 되었으면 </a:t>
            </a:r>
            <a:r>
              <a:rPr lang="en-US" altLang="ko-KR" dirty="0" smtClean="0">
                <a:solidFill>
                  <a:srgbClr val="FF0000"/>
                </a:solidFill>
              </a:rPr>
              <a:t>Back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버튼을 누르고 아래와 같이 </a:t>
            </a:r>
            <a:r>
              <a:rPr lang="en-US" altLang="ko-KR" dirty="0" smtClean="0">
                <a:solidFill>
                  <a:schemeClr val="tx1"/>
                </a:solidFill>
              </a:rPr>
              <a:t>Cal</a:t>
            </a:r>
            <a:r>
              <a:rPr lang="ko-KR" altLang="en-US" dirty="0" smtClean="0">
                <a:solidFill>
                  <a:schemeClr val="tx1"/>
                </a:solidFill>
              </a:rPr>
              <a:t>을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진행 한다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E:\ShockLine VNA manual pictures\calibration\calibration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53" y="2241573"/>
            <a:ext cx="1414601" cy="38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51"/>
          <p:cNvCxnSpPr>
            <a:stCxn id="15" idx="3"/>
          </p:cNvCxnSpPr>
          <p:nvPr/>
        </p:nvCxnSpPr>
        <p:spPr>
          <a:xfrm flipV="1">
            <a:off x="1638300" y="3671887"/>
            <a:ext cx="32870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53253" y="3448050"/>
            <a:ext cx="1385047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 descr="E:\ShockLine VNA manual pictures\calibration\OSL por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002" y="2464223"/>
            <a:ext cx="1354610" cy="21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967002" y="3348037"/>
            <a:ext cx="1385047" cy="1302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2" descr="E:\ShockLine VNA manual pictures\calibration\calibration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383" y="2241573"/>
            <a:ext cx="1414601" cy="38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51"/>
          <p:cNvCxnSpPr>
            <a:stCxn id="27" idx="3"/>
          </p:cNvCxnSpPr>
          <p:nvPr/>
        </p:nvCxnSpPr>
        <p:spPr>
          <a:xfrm flipV="1">
            <a:off x="5331207" y="4109021"/>
            <a:ext cx="32870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946160" y="3885184"/>
            <a:ext cx="1385047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645132" y="3348037"/>
            <a:ext cx="1385047" cy="1302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1" name="Picture 5" descr="E:\ShockLine VNA manual pictures\calibration\Th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4857" y="3988952"/>
            <a:ext cx="1466147" cy="7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3960937" y="4332859"/>
            <a:ext cx="1385047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Straight Arrow Connector 51"/>
          <p:cNvCxnSpPr>
            <a:stCxn id="32" idx="3"/>
            <a:endCxn id="4101" idx="1"/>
          </p:cNvCxnSpPr>
          <p:nvPr/>
        </p:nvCxnSpPr>
        <p:spPr>
          <a:xfrm flipV="1">
            <a:off x="5345984" y="4384743"/>
            <a:ext cx="1908873" cy="171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37"/>
          <p:cNvSpPr/>
          <p:nvPr/>
        </p:nvSpPr>
        <p:spPr>
          <a:xfrm>
            <a:off x="1819276" y="4791075"/>
            <a:ext cx="1680884" cy="916998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200" dirty="0" smtClean="0">
                <a:solidFill>
                  <a:schemeClr val="tx1"/>
                </a:solidFill>
              </a:rPr>
              <a:t>Open, Short, Load </a:t>
            </a:r>
            <a:r>
              <a:rPr lang="ko-KR" altLang="en-US" sz="1200" dirty="0" smtClean="0">
                <a:solidFill>
                  <a:schemeClr val="tx1"/>
                </a:solidFill>
              </a:rPr>
              <a:t>진행 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en-US" altLang="ko-KR" sz="1200" dirty="0" smtClean="0">
                <a:solidFill>
                  <a:srgbClr val="FF0000"/>
                </a:solidFill>
              </a:rPr>
              <a:t>Back</a:t>
            </a:r>
            <a:r>
              <a:rPr lang="ko-KR" altLang="en-US" sz="1200" dirty="0" smtClean="0">
                <a:solidFill>
                  <a:schemeClr val="tx1"/>
                </a:solidFill>
              </a:rPr>
              <a:t>버튼 누르고 다음 포트도 같은 방법으로 진행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573973" y="4780534"/>
            <a:ext cx="1680884" cy="792307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200" dirty="0" smtClean="0">
                <a:solidFill>
                  <a:schemeClr val="tx1"/>
                </a:solidFill>
              </a:rPr>
              <a:t>Open, Short, Load </a:t>
            </a:r>
            <a:r>
              <a:rPr lang="ko-KR" altLang="en-US" sz="1200" dirty="0" smtClean="0">
                <a:solidFill>
                  <a:schemeClr val="tx1"/>
                </a:solidFill>
              </a:rPr>
              <a:t>진행 후</a:t>
            </a:r>
            <a:r>
              <a:rPr lang="en-US" altLang="ko-KR" sz="1200" dirty="0" smtClean="0">
                <a:solidFill>
                  <a:schemeClr val="tx1"/>
                </a:solidFill>
              </a:rPr>
              <a:t>, Back</a:t>
            </a:r>
            <a:r>
              <a:rPr lang="ko-KR" altLang="en-US" sz="1200" dirty="0" smtClean="0">
                <a:solidFill>
                  <a:schemeClr val="tx1"/>
                </a:solidFill>
              </a:rPr>
              <a:t>버튼 누르고 </a:t>
            </a:r>
            <a:r>
              <a:rPr lang="en-US" altLang="ko-KR" sz="1200" dirty="0" smtClean="0">
                <a:solidFill>
                  <a:schemeClr val="tx1"/>
                </a:solidFill>
              </a:rPr>
              <a:t>Thru</a:t>
            </a:r>
            <a:r>
              <a:rPr lang="ko-KR" altLang="en-US" sz="1200" dirty="0" smtClean="0">
                <a:solidFill>
                  <a:schemeClr val="tx1"/>
                </a:solidFill>
              </a:rPr>
              <a:t>를 진행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7219624" y="5509160"/>
            <a:ext cx="1924375" cy="388807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-&gt;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다음페이지 계속</a:t>
            </a:r>
          </a:p>
        </p:txBody>
      </p:sp>
    </p:spTree>
    <p:extLst>
      <p:ext uri="{BB962C8B-B14F-4D97-AF65-F5344CB8AC3E}">
        <p14:creationId xmlns:p14="http://schemas.microsoft.com/office/powerpoint/2010/main" xmlns="" val="138315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8581880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2 port cal</a:t>
            </a:r>
            <a:r>
              <a:rPr lang="en-US" altLang="ko-KR" sz="2000" dirty="0" smtClean="0">
                <a:solidFill>
                  <a:srgbClr val="00B050"/>
                </a:solidFill>
              </a:rPr>
              <a:t>ibration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(Calibration</a:t>
            </a:r>
            <a:r>
              <a:rPr lang="en-US" altLang="ko-KR" sz="2000" dirty="0" smtClean="0">
                <a:solidFill>
                  <a:srgbClr val="00B050"/>
                </a:solidFill>
              </a:rPr>
              <a:t> -&gt; Calibrate)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53253" y="1503912"/>
            <a:ext cx="8890747" cy="808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/>
                </a:solidFill>
              </a:rPr>
              <a:t>Port1, Port2, Thru</a:t>
            </a:r>
            <a:r>
              <a:rPr lang="ko-KR" altLang="en-US" dirty="0" smtClean="0">
                <a:solidFill>
                  <a:schemeClr val="tx1"/>
                </a:solidFill>
              </a:rPr>
              <a:t>를 모두 하게 되면 </a:t>
            </a:r>
            <a:r>
              <a:rPr lang="en-US" altLang="ko-KR" dirty="0" smtClean="0">
                <a:solidFill>
                  <a:schemeClr val="tx1"/>
                </a:solidFill>
              </a:rPr>
              <a:t>Done</a:t>
            </a:r>
            <a:r>
              <a:rPr lang="ko-KR" altLang="en-US" dirty="0" smtClean="0">
                <a:solidFill>
                  <a:schemeClr val="tx1"/>
                </a:solidFill>
              </a:rPr>
              <a:t> 버튼이 활성화 되는데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이 버튼을 클릭하면 </a:t>
            </a:r>
            <a:r>
              <a:rPr lang="en-US" altLang="ko-KR" dirty="0" smtClean="0">
                <a:solidFill>
                  <a:schemeClr val="tx1"/>
                </a:solidFill>
              </a:rPr>
              <a:t>Cal</a:t>
            </a:r>
            <a:r>
              <a:rPr lang="ko-KR" altLang="en-US" dirty="0" smtClean="0">
                <a:solidFill>
                  <a:schemeClr val="tx1"/>
                </a:solidFill>
              </a:rPr>
              <a:t>이 완료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en-US" altLang="ko-KR" dirty="0" smtClean="0">
                <a:solidFill>
                  <a:srgbClr val="FF0000"/>
                </a:solidFill>
              </a:rPr>
              <a:t>Thru</a:t>
            </a:r>
            <a:r>
              <a:rPr lang="ko-KR" altLang="en-US" dirty="0" smtClean="0">
                <a:solidFill>
                  <a:srgbClr val="FF0000"/>
                </a:solidFill>
              </a:rPr>
              <a:t>상태에서 </a:t>
            </a:r>
            <a:r>
              <a:rPr lang="en-US" altLang="ko-KR" dirty="0" smtClean="0">
                <a:solidFill>
                  <a:srgbClr val="FF0000"/>
                </a:solidFill>
              </a:rPr>
              <a:t>S21/S12</a:t>
            </a:r>
            <a:r>
              <a:rPr lang="ko-KR" altLang="en-US" dirty="0" smtClean="0">
                <a:solidFill>
                  <a:srgbClr val="FF0000"/>
                </a:solidFill>
              </a:rPr>
              <a:t>가 </a:t>
            </a:r>
            <a:r>
              <a:rPr lang="en-US" altLang="ko-KR" dirty="0" smtClean="0">
                <a:solidFill>
                  <a:srgbClr val="FF0000"/>
                </a:solidFill>
              </a:rPr>
              <a:t>0dB</a:t>
            </a:r>
            <a:r>
              <a:rPr lang="ko-KR" altLang="en-US" dirty="0" smtClean="0">
                <a:solidFill>
                  <a:srgbClr val="FF0000"/>
                </a:solidFill>
              </a:rPr>
              <a:t>에 가깝게 나오고</a:t>
            </a:r>
            <a:r>
              <a:rPr lang="en-US" altLang="ko-KR" dirty="0" smtClean="0">
                <a:solidFill>
                  <a:srgbClr val="FF0000"/>
                </a:solidFill>
              </a:rPr>
              <a:t>, S11/S22</a:t>
            </a:r>
            <a:r>
              <a:rPr lang="ko-KR" altLang="en-US" dirty="0" smtClean="0">
                <a:solidFill>
                  <a:srgbClr val="FF0000"/>
                </a:solidFill>
              </a:rPr>
              <a:t>가 최대한 낮은 레벨</a:t>
            </a:r>
            <a:r>
              <a:rPr lang="en-US" altLang="ko-KR" dirty="0" smtClean="0">
                <a:solidFill>
                  <a:srgbClr val="FF0000"/>
                </a:solidFill>
              </a:rPr>
              <a:t>(40~50dB </a:t>
            </a:r>
            <a:r>
              <a:rPr lang="ko-KR" altLang="en-US" dirty="0" smtClean="0">
                <a:solidFill>
                  <a:srgbClr val="FF0000"/>
                </a:solidFill>
              </a:rPr>
              <a:t>미만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이면 </a:t>
            </a:r>
            <a:r>
              <a:rPr lang="en-US" altLang="ko-KR" dirty="0" smtClean="0">
                <a:solidFill>
                  <a:srgbClr val="FF0000"/>
                </a:solidFill>
              </a:rPr>
              <a:t>Cal</a:t>
            </a:r>
            <a:r>
              <a:rPr lang="ko-KR" altLang="en-US" dirty="0" smtClean="0">
                <a:solidFill>
                  <a:srgbClr val="FF0000"/>
                </a:solidFill>
              </a:rPr>
              <a:t>이 잘됨을 알 수 있음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122" name="Picture 2" descr="E:\ShockLine VNA manual pictures\calibration\D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01" y="2312016"/>
            <a:ext cx="1391962" cy="38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45816" y="5264331"/>
            <a:ext cx="1385047" cy="41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E:\ShockLine VNA manual pictures\calibration\cal comple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272" y="2516870"/>
            <a:ext cx="6386945" cy="3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57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8581880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lang="en-US" altLang="ko-KR" sz="2000" dirty="0" smtClean="0">
                <a:solidFill>
                  <a:srgbClr val="00B050"/>
                </a:solidFill>
              </a:rPr>
              <a:t>Thru update(Calibration -&gt; Thru Update)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53253" y="1503911"/>
            <a:ext cx="8890747" cy="111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/>
                </a:solidFill>
              </a:rPr>
              <a:t>Cal</a:t>
            </a:r>
            <a:r>
              <a:rPr lang="ko-KR" altLang="en-US" dirty="0" smtClean="0">
                <a:solidFill>
                  <a:schemeClr val="tx1"/>
                </a:solidFill>
              </a:rPr>
              <a:t>이 후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시간이 지남에 따라 </a:t>
            </a:r>
            <a:r>
              <a:rPr lang="en-US" altLang="ko-KR" dirty="0" smtClean="0">
                <a:solidFill>
                  <a:schemeClr val="tx1"/>
                </a:solidFill>
              </a:rPr>
              <a:t>Cal</a:t>
            </a:r>
            <a:r>
              <a:rPr lang="ko-KR" altLang="en-US" dirty="0" smtClean="0">
                <a:solidFill>
                  <a:schemeClr val="tx1"/>
                </a:solidFill>
              </a:rPr>
              <a:t>이 점점 깨지게 되는데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이를 </a:t>
            </a:r>
            <a:r>
              <a:rPr lang="en-US" altLang="ko-KR" dirty="0" smtClean="0">
                <a:solidFill>
                  <a:schemeClr val="tx1"/>
                </a:solidFill>
              </a:rPr>
              <a:t>Thru update</a:t>
            </a:r>
            <a:r>
              <a:rPr lang="ko-KR" altLang="en-US" dirty="0" smtClean="0">
                <a:solidFill>
                  <a:schemeClr val="tx1"/>
                </a:solidFill>
              </a:rPr>
              <a:t>라는 간단한 과정을 통하여 어느 정도 대체할 수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‘Thru </a:t>
            </a:r>
            <a:r>
              <a:rPr lang="ko-KR" altLang="en-US" dirty="0" smtClean="0">
                <a:solidFill>
                  <a:srgbClr val="FF0000"/>
                </a:solidFill>
              </a:rPr>
              <a:t>상태</a:t>
            </a:r>
            <a:r>
              <a:rPr lang="en-US" altLang="ko-KR" dirty="0" smtClean="0">
                <a:solidFill>
                  <a:srgbClr val="FF0000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에서 진행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E:\ShockLine VNA manual pictures\calibration\Thru updat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774" y="2769217"/>
            <a:ext cx="1799090" cy="3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ShockLine VNA manual pictures\calibration\Thru updat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873" y="2769216"/>
            <a:ext cx="1773623" cy="27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ShockLine VNA manual pictures\calibration\Thru updat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556" y="2769217"/>
            <a:ext cx="1782069" cy="27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51"/>
          <p:cNvCxnSpPr>
            <a:stCxn id="6146" idx="3"/>
            <a:endCxn id="6147" idx="1"/>
          </p:cNvCxnSpPr>
          <p:nvPr/>
        </p:nvCxnSpPr>
        <p:spPr>
          <a:xfrm flipV="1">
            <a:off x="3039864" y="4141663"/>
            <a:ext cx="368009" cy="2689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240774" y="4276114"/>
            <a:ext cx="1787237" cy="586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402265" y="3750334"/>
            <a:ext cx="1787237" cy="586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traight Arrow Connector 51"/>
          <p:cNvCxnSpPr/>
          <p:nvPr/>
        </p:nvCxnSpPr>
        <p:spPr>
          <a:xfrm>
            <a:off x="5189502" y="4276114"/>
            <a:ext cx="263054" cy="2934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51"/>
          <p:cNvCxnSpPr/>
          <p:nvPr/>
        </p:nvCxnSpPr>
        <p:spPr>
          <a:xfrm flipV="1">
            <a:off x="3039864" y="4141664"/>
            <a:ext cx="368009" cy="2689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468863" y="4346169"/>
            <a:ext cx="1787237" cy="586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188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7" y="579438"/>
            <a:ext cx="8678863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lang="en-US" altLang="ko-KR" sz="1600" dirty="0" smtClean="0">
                <a:solidFill>
                  <a:srgbClr val="00B050"/>
                </a:solidFill>
              </a:rPr>
              <a:t>Cal </a:t>
            </a:r>
            <a:r>
              <a:rPr lang="ko-KR" altLang="en-US" sz="1600" dirty="0" smtClean="0">
                <a:solidFill>
                  <a:srgbClr val="00B050"/>
                </a:solidFill>
              </a:rPr>
              <a:t>이상유무 확인</a:t>
            </a:r>
            <a:r>
              <a:rPr lang="en-US" altLang="ko-KR" sz="1600" dirty="0" smtClean="0">
                <a:solidFill>
                  <a:srgbClr val="00B050"/>
                </a:solidFill>
              </a:rPr>
              <a:t>(Measurement -&gt; Reference Plane)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743200" y="1525386"/>
            <a:ext cx="6220691" cy="453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FF0000"/>
                </a:solidFill>
              </a:rPr>
              <a:t>Open/Short</a:t>
            </a:r>
            <a:r>
              <a:rPr lang="ko-KR" altLang="en-US" dirty="0" smtClean="0">
                <a:solidFill>
                  <a:schemeClr val="tx1"/>
                </a:solidFill>
              </a:rPr>
              <a:t>에 대한 </a:t>
            </a:r>
            <a:r>
              <a:rPr lang="en-US" altLang="ko-KR" dirty="0" smtClean="0">
                <a:solidFill>
                  <a:schemeClr val="tx1"/>
                </a:solidFill>
              </a:rPr>
              <a:t>Cal parameter</a:t>
            </a:r>
            <a:r>
              <a:rPr lang="ko-KR" altLang="en-US" dirty="0" smtClean="0">
                <a:solidFill>
                  <a:schemeClr val="tx1"/>
                </a:solidFill>
              </a:rPr>
              <a:t>에서의  </a:t>
            </a:r>
            <a:r>
              <a:rPr lang="en-US" altLang="ko-KR" dirty="0" smtClean="0">
                <a:solidFill>
                  <a:srgbClr val="FF0000"/>
                </a:solidFill>
              </a:rPr>
              <a:t>Offset length </a:t>
            </a:r>
            <a:r>
              <a:rPr lang="ko-KR" altLang="en-US" dirty="0" smtClean="0">
                <a:solidFill>
                  <a:srgbClr val="FF0000"/>
                </a:solidFill>
              </a:rPr>
              <a:t>값</a:t>
            </a:r>
            <a:r>
              <a:rPr lang="ko-KR" altLang="en-US" dirty="0" smtClean="0">
                <a:solidFill>
                  <a:schemeClr val="tx1"/>
                </a:solidFill>
              </a:rPr>
              <a:t>과 </a:t>
            </a:r>
            <a:r>
              <a:rPr lang="en-US" altLang="ko-KR" dirty="0" smtClean="0">
                <a:solidFill>
                  <a:srgbClr val="FF0000"/>
                </a:solidFill>
              </a:rPr>
              <a:t>Reference Plane Distance </a:t>
            </a:r>
            <a:r>
              <a:rPr lang="ko-KR" altLang="en-US" dirty="0" smtClean="0">
                <a:solidFill>
                  <a:srgbClr val="FF0000"/>
                </a:solidFill>
              </a:rPr>
              <a:t>값</a:t>
            </a:r>
            <a:r>
              <a:rPr lang="ko-KR" altLang="en-US" dirty="0" smtClean="0">
                <a:solidFill>
                  <a:schemeClr val="tx1"/>
                </a:solidFill>
              </a:rPr>
              <a:t>이 일치하는지 확인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예를 들어</a:t>
            </a:r>
            <a:r>
              <a:rPr lang="en-US" altLang="ko-KR" dirty="0" smtClean="0">
                <a:solidFill>
                  <a:schemeClr val="tx1"/>
                </a:solidFill>
              </a:rPr>
              <a:t>, Port 1</a:t>
            </a:r>
            <a:r>
              <a:rPr lang="ko-KR" altLang="en-US" dirty="0" smtClean="0">
                <a:solidFill>
                  <a:schemeClr val="tx1"/>
                </a:solidFill>
              </a:rPr>
              <a:t>에 </a:t>
            </a:r>
            <a:r>
              <a:rPr lang="en-US" altLang="ko-KR" dirty="0" smtClean="0">
                <a:solidFill>
                  <a:schemeClr val="tx1"/>
                </a:solidFill>
              </a:rPr>
              <a:t>Open</a:t>
            </a:r>
            <a:r>
              <a:rPr lang="ko-KR" altLang="en-US" dirty="0" smtClean="0">
                <a:solidFill>
                  <a:schemeClr val="tx1"/>
                </a:solidFill>
              </a:rPr>
              <a:t>을 연결 한 후</a:t>
            </a:r>
            <a:r>
              <a:rPr lang="en-US" altLang="ko-KR" dirty="0" smtClean="0">
                <a:solidFill>
                  <a:schemeClr val="tx1"/>
                </a:solidFill>
              </a:rPr>
              <a:t>, Auto</a:t>
            </a:r>
            <a:r>
              <a:rPr lang="ko-KR" altLang="en-US" dirty="0" smtClean="0">
                <a:solidFill>
                  <a:schemeClr val="tx1"/>
                </a:solidFill>
              </a:rPr>
              <a:t>를 누르면</a:t>
            </a:r>
            <a:r>
              <a:rPr lang="en-US" altLang="ko-KR" dirty="0" smtClean="0">
                <a:solidFill>
                  <a:schemeClr val="tx1"/>
                </a:solidFill>
              </a:rPr>
              <a:t>, Reference Distance</a:t>
            </a:r>
            <a:r>
              <a:rPr lang="ko-KR" altLang="en-US" dirty="0" smtClean="0">
                <a:solidFill>
                  <a:schemeClr val="tx1"/>
                </a:solidFill>
              </a:rPr>
              <a:t>값을 찾을 수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 값이 </a:t>
            </a:r>
            <a:r>
              <a:rPr lang="en-US" altLang="ko-KR" dirty="0" smtClean="0">
                <a:solidFill>
                  <a:schemeClr val="tx1"/>
                </a:solidFill>
              </a:rPr>
              <a:t>Cal parameter </a:t>
            </a:r>
            <a:r>
              <a:rPr lang="ko-KR" altLang="en-US" dirty="0" smtClean="0">
                <a:solidFill>
                  <a:schemeClr val="tx1"/>
                </a:solidFill>
              </a:rPr>
              <a:t>부분에서 </a:t>
            </a:r>
            <a:r>
              <a:rPr lang="en-US" altLang="ko-KR" dirty="0" smtClean="0">
                <a:solidFill>
                  <a:schemeClr val="tx1"/>
                </a:solidFill>
              </a:rPr>
              <a:t>Port 1, Open</a:t>
            </a:r>
            <a:r>
              <a:rPr lang="ko-KR" altLang="en-US" dirty="0" smtClean="0">
                <a:solidFill>
                  <a:schemeClr val="tx1"/>
                </a:solidFill>
              </a:rPr>
              <a:t>에서의 </a:t>
            </a:r>
            <a:r>
              <a:rPr lang="en-US" altLang="ko-KR" dirty="0" smtClean="0">
                <a:solidFill>
                  <a:schemeClr val="tx1"/>
                </a:solidFill>
              </a:rPr>
              <a:t>Offset Length </a:t>
            </a:r>
            <a:r>
              <a:rPr lang="ko-KR" altLang="en-US" dirty="0" smtClean="0">
                <a:solidFill>
                  <a:schemeClr val="tx1"/>
                </a:solidFill>
              </a:rPr>
              <a:t>값과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거의 일치하면 </a:t>
            </a:r>
            <a:r>
              <a:rPr lang="en-US" altLang="ko-KR" dirty="0" smtClean="0">
                <a:solidFill>
                  <a:schemeClr val="tx1"/>
                </a:solidFill>
              </a:rPr>
              <a:t>Cal</a:t>
            </a:r>
            <a:r>
              <a:rPr lang="ko-KR" altLang="en-US" dirty="0" smtClean="0">
                <a:solidFill>
                  <a:schemeClr val="tx1"/>
                </a:solidFill>
              </a:rPr>
              <a:t>이 잘 되었음을 판단할 수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 descr="E:\ShockLine VNA manual pictures\calibration\Port1 reference plane Op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6" y="1612901"/>
            <a:ext cx="2102633" cy="45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465137" y="2707163"/>
            <a:ext cx="2102632" cy="585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65137" y="2061894"/>
            <a:ext cx="2102632" cy="585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65136" y="3398491"/>
            <a:ext cx="2102632" cy="585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83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charset="0"/>
                <a:ea typeface="ＭＳ Ｐゴシック" charset="0"/>
                <a:cs typeface="Arial" charset="0"/>
              </a:rPr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유의 사항 </a:t>
            </a:r>
            <a:endParaRPr lang="en-US" altLang="ko-K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계측기</a:t>
            </a: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외관설명</a:t>
            </a:r>
            <a:endParaRPr lang="en-US" altLang="ko-K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기본조작법</a:t>
            </a:r>
            <a:endParaRPr lang="en-US" altLang="ko-K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  <a:p>
            <a:pPr lvl="1" indent="-342900">
              <a:buFontTx/>
              <a:buChar char="-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2 port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방법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정상유무 확인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Thru update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주요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기능</a:t>
            </a:r>
            <a:endParaRPr lang="en-US" altLang="ko-K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Marker function</a:t>
            </a:r>
          </a:p>
          <a:p>
            <a:pPr lvl="1" indent="-342900">
              <a:buFontTx/>
              <a:buChar char="-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Limit Line </a:t>
            </a:r>
            <a:r>
              <a:rPr lang="ko-KR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설정</a:t>
            </a:r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파일 관리</a:t>
            </a:r>
            <a:endParaRPr lang="en-US" altLang="ko-K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</a:pPr>
            <a:r>
              <a:rPr lang="ko-KR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파일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저장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파일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176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7" y="579438"/>
            <a:ext cx="8678863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Calibration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– </a:t>
            </a:r>
            <a:r>
              <a:rPr lang="en-US" altLang="ko-KR" sz="1600" dirty="0" smtClean="0">
                <a:solidFill>
                  <a:srgbClr val="00B050"/>
                </a:solidFill>
              </a:rPr>
              <a:t>Cal </a:t>
            </a:r>
            <a:r>
              <a:rPr lang="ko-KR" altLang="en-US" sz="1600" dirty="0" smtClean="0">
                <a:solidFill>
                  <a:srgbClr val="00B050"/>
                </a:solidFill>
              </a:rPr>
              <a:t>이상유무 확인</a:t>
            </a:r>
            <a:r>
              <a:rPr lang="en-US" altLang="ko-KR" sz="1600" dirty="0" smtClean="0">
                <a:solidFill>
                  <a:srgbClr val="00B050"/>
                </a:solidFill>
              </a:rPr>
              <a:t>(Measurement -&gt; Reference Plane)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53253" y="1503911"/>
            <a:ext cx="8890747" cy="111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chemeClr val="tx1"/>
                </a:solidFill>
              </a:rPr>
              <a:t>아래와 같이 </a:t>
            </a:r>
            <a:r>
              <a:rPr lang="en-US" altLang="ko-KR" dirty="0" smtClean="0">
                <a:solidFill>
                  <a:schemeClr val="tx1"/>
                </a:solidFill>
              </a:rPr>
              <a:t>offset length</a:t>
            </a:r>
            <a:r>
              <a:rPr lang="ko-KR" altLang="en-US" dirty="0" smtClean="0">
                <a:solidFill>
                  <a:schemeClr val="tx1"/>
                </a:solidFill>
              </a:rPr>
              <a:t>와 </a:t>
            </a:r>
            <a:r>
              <a:rPr lang="en-US" altLang="ko-KR" dirty="0" smtClean="0">
                <a:solidFill>
                  <a:schemeClr val="tx1"/>
                </a:solidFill>
              </a:rPr>
              <a:t>Distance </a:t>
            </a:r>
            <a:r>
              <a:rPr lang="ko-KR" altLang="en-US" dirty="0" smtClean="0">
                <a:solidFill>
                  <a:schemeClr val="tx1"/>
                </a:solidFill>
              </a:rPr>
              <a:t>값이 거의 일치하기 때문에 </a:t>
            </a:r>
            <a:r>
              <a:rPr lang="en-US" altLang="ko-KR" dirty="0" smtClean="0">
                <a:solidFill>
                  <a:schemeClr val="tx1"/>
                </a:solidFill>
              </a:rPr>
              <a:t>Cal </a:t>
            </a:r>
            <a:r>
              <a:rPr lang="ko-KR" altLang="en-US" dirty="0" smtClean="0">
                <a:solidFill>
                  <a:schemeClr val="tx1"/>
                </a:solidFill>
              </a:rPr>
              <a:t>잘 되었음을 판단할 수 있고</a:t>
            </a:r>
            <a:r>
              <a:rPr lang="en-US" altLang="ko-KR" dirty="0" smtClean="0">
                <a:solidFill>
                  <a:schemeClr val="tx1"/>
                </a:solidFill>
              </a:rPr>
              <a:t>, Short</a:t>
            </a:r>
            <a:r>
              <a:rPr lang="ko-KR" altLang="en-US" dirty="0" smtClean="0">
                <a:solidFill>
                  <a:schemeClr val="tx1"/>
                </a:solidFill>
              </a:rPr>
              <a:t>를 연결 한 후에도 확인</a:t>
            </a:r>
            <a:r>
              <a:rPr lang="en-US" altLang="ko-KR" dirty="0" smtClean="0">
                <a:solidFill>
                  <a:schemeClr val="tx1"/>
                </a:solidFill>
              </a:rPr>
              <a:t>(Port2</a:t>
            </a:r>
            <a:r>
              <a:rPr lang="ko-KR" altLang="en-US" dirty="0" smtClean="0">
                <a:solidFill>
                  <a:schemeClr val="tx1"/>
                </a:solidFill>
              </a:rPr>
              <a:t>도 같은 방법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70" name="Picture 2" descr="E:\ShockLine VNA manual pictures\calibration\Port1 reference plane Op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216" y="2354821"/>
            <a:ext cx="1759182" cy="38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ShockLine VNA manual pictures\calibration\calibration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976" y="2313022"/>
            <a:ext cx="4811120" cy="38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3647250" y="4745060"/>
            <a:ext cx="753125" cy="293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881216" y="3817959"/>
            <a:ext cx="1759182" cy="585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>
            <a:stCxn id="18" idx="3"/>
            <a:endCxn id="19" idx="1"/>
          </p:cNvCxnSpPr>
          <p:nvPr/>
        </p:nvCxnSpPr>
        <p:spPr>
          <a:xfrm flipV="1">
            <a:off x="4400375" y="4110637"/>
            <a:ext cx="1480841" cy="78113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120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5</a:t>
            </a:r>
            <a:r>
              <a:rPr kumimoji="1" lang="en-US" altLang="ja-JP" dirty="0" smtClean="0"/>
              <a:t>. </a:t>
            </a:r>
            <a:r>
              <a:rPr kumimoji="1" lang="ko-KR" altLang="en-US" dirty="0" smtClean="0"/>
              <a:t>주요기능 </a:t>
            </a:r>
            <a:r>
              <a:rPr kumimoji="1" lang="en-US" altLang="ko-KR" dirty="0" smtClean="0"/>
              <a:t>– </a:t>
            </a:r>
            <a:r>
              <a:rPr lang="en-US" altLang="ko-KR" sz="2000" dirty="0" smtClean="0">
                <a:solidFill>
                  <a:srgbClr val="00B050"/>
                </a:solidFill>
              </a:rPr>
              <a:t>Marker(Trace </a:t>
            </a:r>
            <a:r>
              <a:rPr lang="en-US" altLang="ko-KR" sz="2000" dirty="0">
                <a:solidFill>
                  <a:srgbClr val="00B050"/>
                </a:solidFill>
              </a:rPr>
              <a:t>-&gt; </a:t>
            </a:r>
            <a:r>
              <a:rPr lang="en-US" altLang="ko-KR" sz="2000" dirty="0" smtClean="0">
                <a:solidFill>
                  <a:srgbClr val="00B050"/>
                </a:solidFill>
              </a:rPr>
              <a:t>Marker)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138" y="1663700"/>
            <a:ext cx="8221662" cy="4279900"/>
          </a:xfrm>
        </p:spPr>
        <p:txBody>
          <a:bodyPr/>
          <a:lstStyle/>
          <a:p>
            <a:r>
              <a:rPr lang="en-US" altLang="ko-KR" dirty="0" smtClean="0"/>
              <a:t>Marker </a:t>
            </a:r>
            <a:r>
              <a:rPr lang="ko-KR" altLang="en-US" dirty="0" smtClean="0"/>
              <a:t>총</a:t>
            </a:r>
            <a:r>
              <a:rPr lang="en-US" altLang="ja-JP" dirty="0" smtClean="0"/>
              <a:t> 12</a:t>
            </a:r>
            <a:r>
              <a:rPr lang="ko-KR" altLang="en-US" dirty="0" smtClean="0"/>
              <a:t>개 사용 가능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98" y="2194352"/>
            <a:ext cx="1607066" cy="399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283743" y="2360414"/>
            <a:ext cx="4506685" cy="1569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500" dirty="0" smtClean="0"/>
              <a:t>Marker on/off </a:t>
            </a:r>
            <a:r>
              <a:rPr lang="ko-KR" altLang="en-US" sz="1500" dirty="0" smtClean="0"/>
              <a:t>및 </a:t>
            </a:r>
            <a:r>
              <a:rPr lang="en-US" altLang="ko-KR" sz="1500" dirty="0" err="1" smtClean="0"/>
              <a:t>Ref.Marker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대비 각각의</a:t>
            </a:r>
            <a:r>
              <a:rPr lang="en-US" altLang="ko-KR" sz="1500" dirty="0" smtClean="0"/>
              <a:t> </a:t>
            </a:r>
            <a:r>
              <a:rPr lang="en-US" altLang="ko-KR" sz="1500" dirty="0"/>
              <a:t>M</a:t>
            </a:r>
            <a:r>
              <a:rPr lang="en-US" altLang="ko-KR" sz="1500" dirty="0" smtClean="0"/>
              <a:t>arker</a:t>
            </a:r>
            <a:r>
              <a:rPr lang="ko-KR" altLang="en-US" sz="1500" dirty="0" smtClean="0"/>
              <a:t>의 </a:t>
            </a:r>
            <a:r>
              <a:rPr lang="en-US" altLang="ko-KR" sz="1500" dirty="0" smtClean="0"/>
              <a:t>delta</a:t>
            </a:r>
            <a:r>
              <a:rPr lang="ko-KR" altLang="en-US" sz="1500" dirty="0" smtClean="0"/>
              <a:t>를 확인 할 수 있다</a:t>
            </a:r>
            <a:r>
              <a:rPr lang="en-US" altLang="ko-KR" sz="15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sz="1500" dirty="0" smtClean="0"/>
              <a:t>Set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up</a:t>
            </a:r>
            <a:r>
              <a:rPr lang="ko-KR" altLang="en-US" sz="1500" dirty="0" smtClean="0"/>
              <a:t>과 </a:t>
            </a:r>
            <a:r>
              <a:rPr lang="en-US" altLang="ko-KR" sz="1500" dirty="0" smtClean="0"/>
              <a:t>Search </a:t>
            </a:r>
            <a:r>
              <a:rPr lang="ko-KR" altLang="en-US" sz="1500" dirty="0" smtClean="0"/>
              <a:t>기능을 수행 할 수 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416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주요기능 </a:t>
            </a:r>
            <a:r>
              <a:rPr kumimoji="1" lang="en-US" altLang="ko-KR" dirty="0" smtClean="0"/>
              <a:t>– </a:t>
            </a:r>
            <a:r>
              <a:rPr lang="en-US" altLang="ko-KR" sz="2200" dirty="0">
                <a:solidFill>
                  <a:srgbClr val="00B050"/>
                </a:solidFill>
              </a:rPr>
              <a:t>Marker(Trace -&gt; Marker)</a:t>
            </a:r>
            <a:endParaRPr kumimoji="1" lang="ja-JP" altLang="en-US" sz="2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21" y="1452154"/>
            <a:ext cx="1813020" cy="467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화살표 연결선 9"/>
          <p:cNvCxnSpPr/>
          <p:nvPr/>
        </p:nvCxnSpPr>
        <p:spPr>
          <a:xfrm flipH="1">
            <a:off x="2390504" y="2050870"/>
            <a:ext cx="159367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140927" y="1695791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Marker </a:t>
            </a:r>
            <a:r>
              <a:rPr lang="ko-KR" altLang="en-US" sz="1500" dirty="0" smtClean="0"/>
              <a:t>값이 측정화면 혹은 화면 하단에 </a:t>
            </a:r>
            <a:r>
              <a:rPr lang="en-US" altLang="ko-KR" sz="1500" dirty="0" smtClean="0"/>
              <a:t>table</a:t>
            </a:r>
            <a:r>
              <a:rPr lang="ko-KR" altLang="en-US" sz="1500" dirty="0" smtClean="0"/>
              <a:t>로 표시</a:t>
            </a:r>
            <a:endParaRPr lang="ko-KR" altLang="en-US" sz="1500" dirty="0"/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390504" y="2913427"/>
            <a:ext cx="159367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140927" y="2558348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On</a:t>
            </a:r>
            <a:r>
              <a:rPr lang="ko-KR" altLang="en-US" sz="1500" dirty="0" smtClean="0"/>
              <a:t>으로 설정 시 </a:t>
            </a:r>
            <a:r>
              <a:rPr lang="en-US" altLang="ko-KR" sz="1500" dirty="0" smtClean="0"/>
              <a:t>Marker</a:t>
            </a:r>
            <a:r>
              <a:rPr lang="ko-KR" altLang="en-US" sz="1500" dirty="0"/>
              <a:t> </a:t>
            </a:r>
            <a:r>
              <a:rPr lang="ko-KR" altLang="en-US" sz="1500" dirty="0" smtClean="0"/>
              <a:t>설정</a:t>
            </a:r>
            <a:r>
              <a:rPr lang="ko-KR" altLang="en-US" sz="1500" dirty="0"/>
              <a:t>이</a:t>
            </a:r>
            <a:r>
              <a:rPr lang="ko-KR" altLang="en-US" sz="1500" dirty="0" smtClean="0"/>
              <a:t>모든 </a:t>
            </a:r>
            <a:r>
              <a:rPr lang="en-US" altLang="ko-KR" sz="1500" dirty="0" smtClean="0"/>
              <a:t>trace</a:t>
            </a:r>
            <a:r>
              <a:rPr lang="ko-KR" altLang="en-US" sz="1500" dirty="0" smtClean="0"/>
              <a:t>에 동일하게 적용</a:t>
            </a:r>
            <a:endParaRPr lang="ko-KR" altLang="en-US" sz="1500" dirty="0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2390504" y="3993290"/>
            <a:ext cx="159367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140927" y="3638211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Marker display on/off, </a:t>
            </a:r>
            <a:r>
              <a:rPr lang="ko-KR" altLang="en-US" sz="1500" dirty="0" smtClean="0"/>
              <a:t>모든 </a:t>
            </a:r>
            <a:r>
              <a:rPr lang="en-US" altLang="ko-KR" sz="1500" dirty="0" smtClean="0"/>
              <a:t>Marker on/off</a:t>
            </a:r>
            <a:endParaRPr lang="ko-KR" altLang="en-US" sz="1500" dirty="0"/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2390504" y="4088674"/>
            <a:ext cx="1593671" cy="5486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138409" y="4558937"/>
            <a:ext cx="4506685" cy="805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Discrete</a:t>
            </a:r>
            <a:r>
              <a:rPr lang="ko-KR" altLang="en-US" sz="1500" dirty="0" smtClean="0"/>
              <a:t>로 설정 시 </a:t>
            </a:r>
            <a:r>
              <a:rPr lang="en-US" altLang="ko-KR" sz="1500" dirty="0" smtClean="0"/>
              <a:t>calibration </a:t>
            </a:r>
            <a:r>
              <a:rPr lang="ko-KR" altLang="en-US" sz="1500" dirty="0" smtClean="0"/>
              <a:t>시 실제로 </a:t>
            </a:r>
            <a:r>
              <a:rPr lang="en-US" altLang="ko-KR" sz="1500" dirty="0" smtClean="0"/>
              <a:t>sweep</a:t>
            </a:r>
            <a:r>
              <a:rPr lang="ko-KR" altLang="en-US" sz="1500" dirty="0" smtClean="0"/>
              <a:t>된 주파수만 선택</a:t>
            </a:r>
            <a:r>
              <a:rPr lang="en-US" altLang="ko-KR" sz="1500" dirty="0" smtClean="0"/>
              <a:t>, </a:t>
            </a:r>
            <a:r>
              <a:rPr lang="en-US" altLang="ko-KR" sz="1500" dirty="0" smtClean="0">
                <a:solidFill>
                  <a:srgbClr val="FF0000"/>
                </a:solidFill>
              </a:rPr>
              <a:t>Continuous </a:t>
            </a:r>
            <a:r>
              <a:rPr lang="ko-KR" altLang="en-US" sz="1500" dirty="0" smtClean="0">
                <a:solidFill>
                  <a:srgbClr val="FF0000"/>
                </a:solidFill>
              </a:rPr>
              <a:t>선택 시 모든 주파수를 선택</a:t>
            </a:r>
            <a:endParaRPr lang="ko-KR" altLang="en-US" sz="1500" dirty="0"/>
          </a:p>
        </p:txBody>
      </p:sp>
      <p:sp>
        <p:nvSpPr>
          <p:cNvPr id="19" name="직사각형 18"/>
          <p:cNvSpPr/>
          <p:nvPr/>
        </p:nvSpPr>
        <p:spPr>
          <a:xfrm>
            <a:off x="4138409" y="5520898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Mean</a:t>
            </a:r>
            <a:r>
              <a:rPr lang="ko-KR" altLang="en-US" sz="1500" dirty="0" smtClean="0"/>
              <a:t>값</a:t>
            </a:r>
            <a:r>
              <a:rPr lang="en-US" altLang="ko-KR" sz="1500" dirty="0" smtClean="0"/>
              <a:t>, p-p </a:t>
            </a:r>
            <a:r>
              <a:rPr lang="ko-KR" altLang="en-US" sz="1500" dirty="0" smtClean="0"/>
              <a:t>값 등을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표시</a:t>
            </a:r>
            <a:endParaRPr lang="ko-KR" altLang="en-US" sz="1500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390504" y="4961540"/>
            <a:ext cx="1637215" cy="2857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2434049" y="5854614"/>
            <a:ext cx="159367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2434049" y="3540034"/>
            <a:ext cx="1541418" cy="24928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35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주요기능 </a:t>
            </a:r>
            <a:r>
              <a:rPr kumimoji="1" lang="en-US" altLang="ko-KR" dirty="0" smtClean="0"/>
              <a:t>– </a:t>
            </a:r>
            <a:r>
              <a:rPr lang="en-US" altLang="ko-KR" sz="2200" dirty="0">
                <a:solidFill>
                  <a:srgbClr val="00B050"/>
                </a:solidFill>
              </a:rPr>
              <a:t>Marker(Trace -&gt; Marker</a:t>
            </a:r>
            <a:r>
              <a:rPr lang="en-US" altLang="ko-KR" sz="2200" dirty="0" smtClean="0">
                <a:solidFill>
                  <a:srgbClr val="00B050"/>
                </a:solidFill>
              </a:rPr>
              <a:t>)</a:t>
            </a:r>
            <a:endParaRPr kumimoji="1" lang="ja-JP" altLang="en-US" sz="2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984173" y="3250271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</a:t>
            </a:r>
            <a:r>
              <a:rPr lang="ko-KR" altLang="en-US" sz="1500" dirty="0" smtClean="0"/>
              <a:t>선택된 </a:t>
            </a:r>
            <a:r>
              <a:rPr lang="en-US" altLang="ko-KR" sz="1500" dirty="0" smtClean="0"/>
              <a:t>Marker</a:t>
            </a:r>
            <a:r>
              <a:rPr lang="ko-KR" altLang="en-US" sz="1500" dirty="0" smtClean="0"/>
              <a:t>의</a:t>
            </a:r>
            <a:r>
              <a:rPr lang="en-US" altLang="ko-KR" sz="1500" dirty="0" smtClean="0"/>
              <a:t> Search</a:t>
            </a:r>
            <a:r>
              <a:rPr lang="ko-KR" altLang="en-US" sz="1500" dirty="0" smtClean="0"/>
              <a:t>기능 및 </a:t>
            </a:r>
            <a:r>
              <a:rPr lang="en-US" altLang="ko-KR" sz="1500" dirty="0" smtClean="0"/>
              <a:t>tracking </a:t>
            </a:r>
            <a:r>
              <a:rPr lang="ko-KR" altLang="en-US" sz="1500" dirty="0" smtClean="0"/>
              <a:t>기능을 이용할 수 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827" y="1390786"/>
            <a:ext cx="20669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130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주요기능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L</a:t>
            </a:r>
            <a:r>
              <a:rPr lang="en-US" altLang="ko-KR" sz="2000" dirty="0" smtClean="0">
                <a:solidFill>
                  <a:srgbClr val="00B050"/>
                </a:solidFill>
              </a:rPr>
              <a:t>imit Line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138" y="1663700"/>
            <a:ext cx="8221662" cy="4279900"/>
          </a:xfrm>
        </p:spPr>
        <p:txBody>
          <a:bodyPr/>
          <a:lstStyle/>
          <a:p>
            <a:r>
              <a:rPr lang="en-US" altLang="ko-KR" dirty="0" smtClean="0"/>
              <a:t>3. Trace -&gt; 2. Display -&gt; Trace Limit Line</a:t>
            </a:r>
            <a:r>
              <a:rPr lang="ko-KR" altLang="en-US" dirty="0" smtClean="0"/>
              <a:t>으로 진입</a:t>
            </a:r>
            <a:endParaRPr lang="en-US" altLang="ko-KR" dirty="0" smtClean="0"/>
          </a:p>
          <a:p>
            <a:r>
              <a:rPr lang="en-US" altLang="ko-KR" dirty="0" smtClean="0"/>
              <a:t>Limit Line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총</a:t>
            </a:r>
            <a:r>
              <a:rPr lang="en-US" altLang="ja-JP" dirty="0" smtClean="0"/>
              <a:t> 50</a:t>
            </a:r>
            <a:r>
              <a:rPr lang="ko-KR" altLang="en-US" dirty="0" smtClean="0"/>
              <a:t>개를 이용</a:t>
            </a:r>
            <a:endParaRPr lang="en-US" altLang="ko-KR" dirty="0" smtClean="0"/>
          </a:p>
          <a:p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91560" y="3302522"/>
            <a:ext cx="4506685" cy="1321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500" dirty="0" smtClean="0"/>
              <a:t>Limit line</a:t>
            </a:r>
            <a:r>
              <a:rPr lang="ko-KR" altLang="en-US" sz="1500" dirty="0"/>
              <a:t> </a:t>
            </a:r>
            <a:r>
              <a:rPr lang="en-US" altLang="ko-KR" sz="1500" dirty="0" smtClean="0"/>
              <a:t>test on/off , </a:t>
            </a:r>
            <a:r>
              <a:rPr lang="ko-KR" altLang="en-US" sz="1500" dirty="0" smtClean="0"/>
              <a:t>테스트 결과</a:t>
            </a:r>
            <a:r>
              <a:rPr lang="en-US" altLang="ko-KR" sz="1500" dirty="0" smtClean="0"/>
              <a:t>, line display on/off  </a:t>
            </a:r>
            <a:r>
              <a:rPr lang="ko-KR" altLang="en-US" sz="1500" dirty="0" smtClean="0"/>
              <a:t>및 </a:t>
            </a:r>
            <a:r>
              <a:rPr lang="en-US" altLang="ko-KR" sz="1500" dirty="0" smtClean="0"/>
              <a:t>line </a:t>
            </a:r>
            <a:r>
              <a:rPr lang="ko-KR" altLang="en-US" sz="1500" dirty="0" smtClean="0"/>
              <a:t>설정을 할 수 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2" y="2558722"/>
            <a:ext cx="2057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368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주요기능 </a:t>
            </a:r>
            <a:r>
              <a:rPr kumimoji="1" lang="en-US" altLang="ko-KR" dirty="0" smtClean="0"/>
              <a:t>– </a:t>
            </a:r>
            <a:r>
              <a:rPr lang="en-US" altLang="ko-KR" sz="2000" dirty="0">
                <a:solidFill>
                  <a:srgbClr val="00B050"/>
                </a:solidFill>
              </a:rPr>
              <a:t>Limit Line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256428" y="1612900"/>
            <a:ext cx="4506685" cy="8951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500" dirty="0" smtClean="0"/>
              <a:t>Line </a:t>
            </a:r>
            <a:r>
              <a:rPr lang="en-US" altLang="ko-KR" sz="1500" dirty="0" err="1" smtClean="0"/>
              <a:t>line</a:t>
            </a:r>
            <a:r>
              <a:rPr lang="en-US" altLang="ko-KR" sz="1500" dirty="0"/>
              <a:t> </a:t>
            </a:r>
            <a:r>
              <a:rPr lang="ko-KR" altLang="en-US" sz="1500" dirty="0" smtClean="0"/>
              <a:t>추가 </a:t>
            </a:r>
            <a:r>
              <a:rPr lang="en-US" altLang="ko-KR" sz="1500" dirty="0" smtClean="0"/>
              <a:t>/</a:t>
            </a:r>
            <a:r>
              <a:rPr lang="ko-KR" altLang="en-US" sz="1500" dirty="0" smtClean="0"/>
              <a:t>삭제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저장</a:t>
            </a:r>
            <a:r>
              <a:rPr lang="en-US" altLang="ko-KR" sz="1500" dirty="0" smtClean="0"/>
              <a:t>/ </a:t>
            </a:r>
            <a:r>
              <a:rPr lang="ko-KR" altLang="en-US" sz="1500" dirty="0" smtClean="0"/>
              <a:t>소환이 가능합니다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379" y="1285756"/>
            <a:ext cx="1433986" cy="26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033" y="4076427"/>
            <a:ext cx="71612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837033" y="5279208"/>
            <a:ext cx="7161213" cy="8951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sz="1500" dirty="0" smtClean="0"/>
              <a:t>추가 버튼을 클릭 시 행이 추가되고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위쪽</a:t>
            </a:r>
            <a:r>
              <a:rPr lang="en-US" altLang="ko-KR" sz="1500" dirty="0" smtClean="0"/>
              <a:t>/</a:t>
            </a:r>
            <a:r>
              <a:rPr lang="ko-KR" altLang="en-US" sz="1500" dirty="0" smtClean="0"/>
              <a:t>아래쪽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시작 주파수</a:t>
            </a:r>
            <a:r>
              <a:rPr lang="en-US" altLang="ko-KR" sz="1500" dirty="0" smtClean="0"/>
              <a:t>(X1)/ </a:t>
            </a:r>
            <a:r>
              <a:rPr lang="ko-KR" altLang="en-US" sz="1500" dirty="0" smtClean="0"/>
              <a:t>끝 주파수</a:t>
            </a:r>
            <a:r>
              <a:rPr lang="en-US" altLang="ko-KR" sz="1500" dirty="0" smtClean="0"/>
              <a:t>(X2), </a:t>
            </a:r>
            <a:r>
              <a:rPr lang="ko-KR" altLang="en-US" sz="1500" dirty="0" smtClean="0"/>
              <a:t>위</a:t>
            </a:r>
            <a:r>
              <a:rPr lang="en-US" altLang="ko-KR" sz="1500" dirty="0" smtClean="0"/>
              <a:t>/</a:t>
            </a:r>
            <a:r>
              <a:rPr lang="ko-KR" altLang="en-US" sz="1500" dirty="0" smtClean="0"/>
              <a:t>아래 값</a:t>
            </a:r>
            <a:r>
              <a:rPr lang="en-US" altLang="ko-KR" sz="1500" dirty="0" smtClean="0"/>
              <a:t>(Y1,Y2), offset</a:t>
            </a:r>
            <a:r>
              <a:rPr lang="ko-KR" altLang="en-US" sz="1500" dirty="0" smtClean="0"/>
              <a:t>값 등을 각 행마다 </a:t>
            </a:r>
            <a:r>
              <a:rPr lang="en-US" altLang="ko-KR" sz="1500" dirty="0" smtClean="0"/>
              <a:t>editing</a:t>
            </a:r>
            <a:r>
              <a:rPr lang="ko-KR" altLang="en-US" sz="1500" dirty="0" smtClean="0"/>
              <a:t>이 가능합니다</a:t>
            </a:r>
            <a:endParaRPr lang="en-US" altLang="ko-KR" sz="1500" dirty="0" smtClean="0"/>
          </a:p>
          <a:p>
            <a:pPr marL="285750" indent="-285750">
              <a:buFontTx/>
              <a:buChar char="-"/>
            </a:pPr>
            <a:r>
              <a:rPr lang="en-US" altLang="ko-KR" sz="1500" dirty="0" smtClean="0"/>
              <a:t>Limit line</a:t>
            </a:r>
            <a:r>
              <a:rPr lang="ko-KR" altLang="en-US" sz="1500" dirty="0" smtClean="0"/>
              <a:t>은 각각의 </a:t>
            </a:r>
            <a:r>
              <a:rPr lang="en-US" altLang="ko-KR" sz="1500" dirty="0" smtClean="0"/>
              <a:t>trace</a:t>
            </a:r>
            <a:r>
              <a:rPr lang="ko-KR" altLang="en-US" sz="1500" dirty="0" smtClean="0"/>
              <a:t>마다 다르게 적용 할 수 있습니다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71561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주요기능 </a:t>
            </a:r>
            <a:r>
              <a:rPr kumimoji="1" lang="en-US" altLang="ko-KR" dirty="0" smtClean="0"/>
              <a:t>– </a:t>
            </a:r>
            <a:r>
              <a:rPr lang="en-US" altLang="ko-KR" sz="2000" dirty="0">
                <a:solidFill>
                  <a:srgbClr val="00B050"/>
                </a:solidFill>
              </a:rPr>
              <a:t>Limit Line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499" y="2054328"/>
            <a:ext cx="6125470" cy="9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86162" y="1271986"/>
            <a:ext cx="7029484" cy="677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sz="1500" dirty="0" smtClean="0"/>
              <a:t>아래 </a:t>
            </a:r>
            <a:r>
              <a:rPr lang="en-US" altLang="ko-KR" sz="1500" dirty="0" smtClean="0"/>
              <a:t>setting</a:t>
            </a:r>
            <a:r>
              <a:rPr lang="ko-KR" altLang="en-US" sz="1500" dirty="0" smtClean="0"/>
              <a:t>으로 </a:t>
            </a:r>
            <a:r>
              <a:rPr lang="en-US" altLang="ko-KR" sz="1500" dirty="0" smtClean="0"/>
              <a:t>Limit Line</a:t>
            </a:r>
            <a:r>
              <a:rPr lang="ko-KR" altLang="en-US" sz="1500" dirty="0" smtClean="0"/>
              <a:t>실행 시 결과 화면입니다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785" y="3090458"/>
            <a:ext cx="4821791" cy="29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11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lang="en-US" altLang="ja-JP" dirty="0"/>
              <a:t>6</a:t>
            </a:r>
            <a:r>
              <a:rPr kumimoji="1" lang="en-US" altLang="ja-JP" dirty="0" smtClean="0"/>
              <a:t>. </a:t>
            </a: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파일 </a:t>
            </a:r>
            <a:r>
              <a:rPr lang="ko-KR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관리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27" y="1623332"/>
            <a:ext cx="2009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2272937" y="1933303"/>
            <a:ext cx="159367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023360" y="1578224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</a:t>
            </a:r>
            <a:r>
              <a:rPr lang="ko-KR" altLang="en-US" sz="1500" dirty="0" smtClean="0"/>
              <a:t>저장되어 있는 </a:t>
            </a:r>
            <a:r>
              <a:rPr lang="en-US" altLang="ko-KR" sz="1500" dirty="0" smtClean="0"/>
              <a:t>setup</a:t>
            </a:r>
            <a:r>
              <a:rPr lang="ko-KR" altLang="en-US" sz="1500" dirty="0" smtClean="0"/>
              <a:t>파일을 </a:t>
            </a:r>
            <a:r>
              <a:rPr lang="en-US" altLang="ko-KR" sz="1500" dirty="0" smtClean="0"/>
              <a:t>recall</a:t>
            </a:r>
            <a:r>
              <a:rPr lang="ko-KR" altLang="en-US" sz="1500" dirty="0" smtClean="0"/>
              <a:t>할 수 있다</a:t>
            </a:r>
            <a:endParaRPr lang="ko-KR" altLang="en-US" sz="1500" dirty="0"/>
          </a:p>
        </p:txBody>
      </p:sp>
      <p:sp>
        <p:nvSpPr>
          <p:cNvPr id="13" name="직사각형 12"/>
          <p:cNvSpPr/>
          <p:nvPr/>
        </p:nvSpPr>
        <p:spPr>
          <a:xfrm>
            <a:off x="4023360" y="2415131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</a:t>
            </a:r>
            <a:r>
              <a:rPr lang="ko-KR" altLang="en-US" sz="1500" dirty="0" smtClean="0"/>
              <a:t>저장되어 있는 </a:t>
            </a:r>
            <a:r>
              <a:rPr lang="en-US" altLang="ko-KR" sz="1500" dirty="0" smtClean="0"/>
              <a:t>data </a:t>
            </a:r>
            <a:r>
              <a:rPr lang="ko-KR" altLang="en-US" sz="1500" dirty="0" smtClean="0"/>
              <a:t>파일을 </a:t>
            </a:r>
            <a:r>
              <a:rPr lang="en-US" altLang="ko-KR" sz="1500" dirty="0" smtClean="0"/>
              <a:t>recall </a:t>
            </a:r>
            <a:r>
              <a:rPr lang="ko-KR" altLang="en-US" sz="1500" dirty="0" smtClean="0"/>
              <a:t>할 수 있다</a:t>
            </a:r>
            <a:r>
              <a:rPr lang="en-US" altLang="ko-KR" sz="1500" dirty="0" smtClean="0"/>
              <a:t>.(</a:t>
            </a:r>
            <a:r>
              <a:rPr lang="ko-KR" altLang="en-US" sz="1500" dirty="0" smtClean="0"/>
              <a:t>그림파일</a:t>
            </a:r>
            <a:r>
              <a:rPr lang="en-US" altLang="ko-KR" sz="1500" dirty="0" smtClean="0"/>
              <a:t>, s2p</a:t>
            </a:r>
            <a:r>
              <a:rPr lang="ko-KR" altLang="en-US" sz="1500" dirty="0" smtClean="0"/>
              <a:t>파일 </a:t>
            </a:r>
            <a:r>
              <a:rPr lang="en-US" altLang="ko-KR" sz="1500" dirty="0" smtClean="0"/>
              <a:t>.</a:t>
            </a:r>
            <a:r>
              <a:rPr lang="en-US" altLang="ko-KR" sz="1500" dirty="0" err="1" smtClean="0"/>
              <a:t>etc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cxnSp>
        <p:nvCxnSpPr>
          <p:cNvPr id="14" name="직선 화살표 연결선 13"/>
          <p:cNvCxnSpPr>
            <a:stCxn id="13" idx="1"/>
          </p:cNvCxnSpPr>
          <p:nvPr/>
        </p:nvCxnSpPr>
        <p:spPr>
          <a:xfrm flipH="1" flipV="1">
            <a:off x="2272937" y="2129246"/>
            <a:ext cx="1750423" cy="6409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4023360" y="3233057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</a:t>
            </a:r>
            <a:r>
              <a:rPr lang="ko-KR" altLang="en-US" sz="1500" dirty="0" smtClean="0"/>
              <a:t>측정 </a:t>
            </a:r>
            <a:r>
              <a:rPr lang="en-US" altLang="ko-KR" sz="1500" dirty="0" smtClean="0"/>
              <a:t>set up</a:t>
            </a:r>
            <a:r>
              <a:rPr lang="ko-KR" altLang="en-US" sz="1500" dirty="0" smtClean="0"/>
              <a:t>을 저장할 수 있으며</a:t>
            </a:r>
            <a:r>
              <a:rPr lang="en-US" altLang="ko-KR" sz="1500" dirty="0"/>
              <a:t> </a:t>
            </a:r>
            <a:r>
              <a:rPr lang="en-US" altLang="ko-KR" sz="1500" dirty="0" smtClean="0"/>
              <a:t>Cal</a:t>
            </a:r>
            <a:r>
              <a:rPr lang="ko-KR" altLang="en-US" sz="1500" dirty="0" smtClean="0"/>
              <a:t>을 포함 시킬 수 도 있다</a:t>
            </a:r>
            <a:r>
              <a:rPr lang="en-US" altLang="ko-KR" sz="1500" dirty="0" smtClean="0"/>
              <a:t>.(Cal</a:t>
            </a:r>
            <a:r>
              <a:rPr lang="ko-KR" altLang="en-US" sz="1500" dirty="0" smtClean="0"/>
              <a:t>값이 포함된 파일</a:t>
            </a:r>
            <a:r>
              <a:rPr lang="en-US" altLang="ko-KR" sz="1500" dirty="0" smtClean="0"/>
              <a:t> .</a:t>
            </a:r>
            <a:r>
              <a:rPr lang="en-US" altLang="ko-KR" sz="1500" dirty="0" err="1" smtClean="0"/>
              <a:t>chx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))</a:t>
            </a:r>
            <a:endParaRPr lang="ko-KR" altLang="en-US" sz="1500" dirty="0"/>
          </a:p>
        </p:txBody>
      </p:sp>
      <p:cxnSp>
        <p:nvCxnSpPr>
          <p:cNvPr id="19" name="직선 화살표 연결선 18"/>
          <p:cNvCxnSpPr>
            <a:stCxn id="16" idx="1"/>
          </p:cNvCxnSpPr>
          <p:nvPr/>
        </p:nvCxnSpPr>
        <p:spPr>
          <a:xfrm flipH="1" flipV="1">
            <a:off x="2272937" y="2378562"/>
            <a:ext cx="1750423" cy="12095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023360" y="4089491"/>
            <a:ext cx="4506685" cy="710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500" dirty="0" smtClean="0"/>
              <a:t>- </a:t>
            </a:r>
            <a:r>
              <a:rPr lang="ko-KR" altLang="en-US" sz="1500" dirty="0" smtClean="0"/>
              <a:t>측정 결과 </a:t>
            </a:r>
            <a:r>
              <a:rPr lang="en-US" altLang="ko-KR" sz="1500" dirty="0" smtClean="0"/>
              <a:t>data</a:t>
            </a:r>
            <a:r>
              <a:rPr lang="ko-KR" altLang="en-US" sz="1500" dirty="0" smtClean="0"/>
              <a:t>를 저장할 수 있다</a:t>
            </a:r>
            <a:r>
              <a:rPr lang="en-US" altLang="ko-KR" sz="1500" dirty="0" smtClean="0"/>
              <a:t>.(</a:t>
            </a:r>
            <a:r>
              <a:rPr lang="ko-KR" altLang="en-US" sz="1500" dirty="0" smtClean="0"/>
              <a:t>그림 파일</a:t>
            </a:r>
            <a:r>
              <a:rPr lang="en-US" altLang="ko-KR" sz="1500" dirty="0" smtClean="0"/>
              <a:t>, s2p </a:t>
            </a:r>
            <a:r>
              <a:rPr lang="ko-KR" altLang="en-US" sz="1500" dirty="0" smtClean="0"/>
              <a:t>파일 </a:t>
            </a:r>
            <a:r>
              <a:rPr lang="en-US" altLang="ko-KR" sz="1500" dirty="0" smtClean="0"/>
              <a:t>. </a:t>
            </a:r>
            <a:r>
              <a:rPr lang="en-US" altLang="ko-KR" sz="1500" dirty="0" err="1" smtClean="0"/>
              <a:t>etc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cxnSp>
        <p:nvCxnSpPr>
          <p:cNvPr id="21" name="직선 화살표 연결선 20"/>
          <p:cNvCxnSpPr>
            <a:stCxn id="20" idx="1"/>
          </p:cNvCxnSpPr>
          <p:nvPr/>
        </p:nvCxnSpPr>
        <p:spPr>
          <a:xfrm flipH="1" flipV="1">
            <a:off x="2272937" y="2628270"/>
            <a:ext cx="1750423" cy="18163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04327" y="5029200"/>
            <a:ext cx="8025718" cy="94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500" dirty="0" smtClean="0"/>
              <a:t>1.File </a:t>
            </a:r>
            <a:r>
              <a:rPr lang="ko-KR" altLang="en-US" sz="1500" dirty="0" smtClean="0"/>
              <a:t>메뉴에 진입하시면 위와 같은 화면이 </a:t>
            </a:r>
            <a:r>
              <a:rPr lang="en-US" altLang="ko-KR" sz="1500" dirty="0" smtClean="0"/>
              <a:t>disp</a:t>
            </a:r>
            <a:r>
              <a:rPr lang="en-US" altLang="ko-KR" sz="1500" dirty="0"/>
              <a:t>l</a:t>
            </a:r>
            <a:r>
              <a:rPr lang="en-US" altLang="ko-KR" sz="1500" dirty="0" smtClean="0"/>
              <a:t>ay</a:t>
            </a:r>
            <a:r>
              <a:rPr lang="ko-KR" altLang="en-US" sz="1500" dirty="0" smtClean="0"/>
              <a:t>됨</a:t>
            </a:r>
            <a:endParaRPr lang="en-US" altLang="ko-KR" sz="1500" dirty="0" smtClean="0"/>
          </a:p>
          <a:p>
            <a:pPr marL="285750" indent="-285750">
              <a:buFontTx/>
              <a:buChar char="-"/>
            </a:pPr>
            <a:r>
              <a:rPr lang="en-US" altLang="ko-KR" sz="1500" dirty="0" smtClean="0"/>
              <a:t>Window 7</a:t>
            </a:r>
            <a:r>
              <a:rPr lang="ko-KR" altLang="en-US" sz="1500" dirty="0" smtClean="0"/>
              <a:t>기반이기 때문에 모든 작업이  내부 </a:t>
            </a:r>
            <a:r>
              <a:rPr lang="en-US" altLang="ko-KR" sz="1500" dirty="0" smtClean="0"/>
              <a:t>Hard disk</a:t>
            </a:r>
            <a:r>
              <a:rPr lang="ko-KR" altLang="en-US" sz="1500" dirty="0" smtClean="0"/>
              <a:t>에서 원하는 장소에 저장이 가능합니다</a:t>
            </a:r>
            <a:r>
              <a:rPr lang="en-US" altLang="ko-KR" sz="1500" dirty="0" smtClean="0"/>
              <a:t>.</a:t>
            </a:r>
            <a:r>
              <a:rPr lang="ko-KR" altLang="en-US" sz="1500" dirty="0" smtClean="0"/>
              <a:t> 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7161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569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ko-KR" altLang="en-US" dirty="0" smtClean="0"/>
              <a:t>유의사항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138" y="1663700"/>
            <a:ext cx="8221662" cy="4279900"/>
          </a:xfrm>
        </p:spPr>
        <p:txBody>
          <a:bodyPr/>
          <a:lstStyle/>
          <a:p>
            <a:r>
              <a:rPr lang="ko-KR" altLang="en-US" dirty="0" smtClean="0"/>
              <a:t>최소 </a:t>
            </a:r>
            <a:r>
              <a:rPr kumimoji="1" lang="en-US" altLang="ko-KR" dirty="0" smtClean="0"/>
              <a:t>45</a:t>
            </a:r>
            <a:r>
              <a:rPr kumimoji="1" lang="ko-KR" altLang="en-US" dirty="0" smtClean="0"/>
              <a:t>분 정도의 </a:t>
            </a:r>
            <a:r>
              <a:rPr lang="ko-KR" altLang="en-US" dirty="0" smtClean="0"/>
              <a:t>예열 </a:t>
            </a:r>
            <a:r>
              <a:rPr lang="en-US" altLang="ko-KR" dirty="0" smtClean="0"/>
              <a:t>(Warm-up)</a:t>
            </a:r>
            <a:r>
              <a:rPr lang="ko-KR" altLang="en-US" dirty="0" smtClean="0"/>
              <a:t>을 한 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계측기를</a:t>
            </a:r>
            <a:r>
              <a:rPr lang="ko-KR" altLang="en-US" dirty="0" smtClean="0"/>
              <a:t> 사용한다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최대 </a:t>
            </a:r>
            <a:r>
              <a:rPr kumimoji="1" lang="en-US" altLang="ko-KR" dirty="0" smtClean="0"/>
              <a:t>+23 </a:t>
            </a:r>
            <a:r>
              <a:rPr kumimoji="1" lang="en-US" altLang="ko-KR" dirty="0" err="1" smtClean="0"/>
              <a:t>dBm</a:t>
            </a:r>
            <a:r>
              <a:rPr kumimoji="1" lang="ko-KR" altLang="en-US" dirty="0" smtClean="0"/>
              <a:t>의 </a:t>
            </a:r>
            <a:r>
              <a:rPr kumimoji="1" lang="en-US" altLang="ko-KR" dirty="0" smtClean="0"/>
              <a:t>RF damage </a:t>
            </a:r>
            <a:r>
              <a:rPr lang="en-US" altLang="ko-KR" dirty="0" smtClean="0"/>
              <a:t>Level</a:t>
            </a:r>
            <a:r>
              <a:rPr lang="ko-KR" altLang="en-US" dirty="0"/>
              <a:t> </a:t>
            </a:r>
            <a:r>
              <a:rPr lang="ko-KR" altLang="en-US" dirty="0" smtClean="0"/>
              <a:t>허용치를 넘지 않도록 한다</a:t>
            </a:r>
            <a:r>
              <a:rPr lang="en-US" altLang="ko-KR" dirty="0" smtClean="0"/>
              <a:t>.</a:t>
            </a:r>
          </a:p>
          <a:p>
            <a:r>
              <a:rPr kumimoji="1" lang="ko-KR" altLang="en-US" dirty="0" smtClean="0"/>
              <a:t>장비를 </a:t>
            </a:r>
            <a:r>
              <a:rPr kumimoji="1" lang="en-US" altLang="ko-KR" dirty="0" smtClean="0"/>
              <a:t>On </a:t>
            </a:r>
            <a:r>
              <a:rPr kumimoji="1" lang="ko-KR" altLang="en-US" dirty="0" smtClean="0"/>
              <a:t>하고 </a:t>
            </a:r>
            <a:r>
              <a:rPr lang="ko-KR" altLang="en-US" dirty="0" smtClean="0"/>
              <a:t>난 뒤</a:t>
            </a:r>
            <a:r>
              <a:rPr lang="en-US" altLang="ko-KR" dirty="0" smtClean="0"/>
              <a:t>, </a:t>
            </a:r>
            <a:r>
              <a:rPr kumimoji="1" lang="en-US" altLang="ko-KR" dirty="0" smtClean="0"/>
              <a:t>Preset</a:t>
            </a:r>
            <a:r>
              <a:rPr kumimoji="1" lang="ko-KR" altLang="en-US" dirty="0" smtClean="0"/>
              <a:t>권장</a:t>
            </a:r>
            <a:r>
              <a:rPr kumimoji="1" lang="en-US" altLang="ko-KR" dirty="0" smtClean="0"/>
              <a:t>: </a:t>
            </a:r>
            <a:r>
              <a:rPr kumimoji="1" lang="en-US" altLang="ko-KR" dirty="0" smtClean="0">
                <a:solidFill>
                  <a:srgbClr val="FF0000"/>
                </a:solidFill>
              </a:rPr>
              <a:t>Preset -&gt; OK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외부 모니터 연결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USB</a:t>
            </a:r>
            <a:r>
              <a:rPr lang="ko-KR" altLang="en-US" dirty="0" smtClean="0">
                <a:solidFill>
                  <a:schemeClr val="tx1"/>
                </a:solidFill>
              </a:rPr>
              <a:t>또는 </a:t>
            </a:r>
            <a:r>
              <a:rPr lang="en-US" altLang="ko-KR" dirty="0" smtClean="0">
                <a:solidFill>
                  <a:schemeClr val="tx1"/>
                </a:solidFill>
              </a:rPr>
              <a:t>HDMI cable</a:t>
            </a:r>
            <a:r>
              <a:rPr lang="ko-KR" altLang="en-US" dirty="0" smtClean="0">
                <a:solidFill>
                  <a:schemeClr val="tx1"/>
                </a:solidFill>
              </a:rPr>
              <a:t>로만 연결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원격제어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LAN</a:t>
            </a:r>
            <a:r>
              <a:rPr lang="ko-KR" altLang="en-US" dirty="0" smtClean="0">
                <a:solidFill>
                  <a:schemeClr val="tx1"/>
                </a:solidFill>
              </a:rPr>
              <a:t>으로만 연결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외장프린터</a:t>
            </a:r>
            <a:r>
              <a:rPr lang="en-US" altLang="ko-KR" dirty="0" smtClean="0">
                <a:solidFill>
                  <a:schemeClr val="tx1"/>
                </a:solidFill>
              </a:rPr>
              <a:t>: USB</a:t>
            </a:r>
            <a:r>
              <a:rPr lang="ko-KR" altLang="en-US" dirty="0" smtClean="0">
                <a:solidFill>
                  <a:schemeClr val="tx1"/>
                </a:solidFill>
              </a:rPr>
              <a:t>로 연결</a:t>
            </a:r>
            <a:endParaRPr kumimoji="1" lang="en-US" altLang="ko-KR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3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/>
          <a:lstStyle/>
          <a:p>
            <a:r>
              <a:rPr kumimoji="1" lang="en-US" altLang="ja-JP" dirty="0" smtClean="0"/>
              <a:t>2. </a:t>
            </a:r>
            <a:r>
              <a:rPr kumimoji="1" lang="ko-KR" altLang="en-US" dirty="0" err="1" smtClean="0"/>
              <a:t>계측기</a:t>
            </a:r>
            <a:r>
              <a:rPr kumimoji="1" lang="ko-KR" altLang="en-US" dirty="0" smtClean="0"/>
              <a:t> 외관 설명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263754" y="6591631"/>
            <a:ext cx="540000" cy="180000"/>
          </a:xfrm>
        </p:spPr>
        <p:txBody>
          <a:bodyPr/>
          <a:lstStyle/>
          <a:p>
            <a:fld id="{518B76BD-F5AF-3048-942E-0425DD80625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Rectangle 12"/>
          <p:cNvSpPr/>
          <p:nvPr/>
        </p:nvSpPr>
        <p:spPr bwMode="auto">
          <a:xfrm>
            <a:off x="738459" y="2291229"/>
            <a:ext cx="1392956" cy="17365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7290" y="1457790"/>
            <a:ext cx="59340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8325" y="4295328"/>
            <a:ext cx="568261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49261" y="3751167"/>
            <a:ext cx="650680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USB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2.0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0"/>
          <p:cNvCxnSpPr/>
          <p:nvPr/>
        </p:nvCxnSpPr>
        <p:spPr>
          <a:xfrm>
            <a:off x="3362908" y="4012777"/>
            <a:ext cx="565150" cy="850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66633" y="5990186"/>
            <a:ext cx="998617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100" dirty="0">
                <a:latin typeface="+mn-ea"/>
                <a:cs typeface="Calibri" panose="020F0502020204030204" pitchFamily="34" charset="0"/>
              </a:rPr>
              <a:t>Trigger </a:t>
            </a:r>
            <a:r>
              <a:rPr lang="ko-KR" altLang="en-US" sz="1100" dirty="0">
                <a:latin typeface="+mn-ea"/>
                <a:cs typeface="Calibri" panose="020F0502020204030204" pitchFamily="34" charset="0"/>
              </a:rPr>
              <a:t>입력</a:t>
            </a:r>
            <a:endParaRPr lang="en-US" sz="11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33502" y="5857428"/>
            <a:ext cx="1066439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HDMI monitor  </a:t>
            </a:r>
            <a:r>
              <a:rPr lang="ko-KR" altLang="en-US" sz="1100" dirty="0">
                <a:latin typeface="+mn-ea"/>
                <a:cs typeface="Calibri" panose="020F0502020204030204" pitchFamily="34" charset="0"/>
              </a:rPr>
              <a:t>연결단자</a:t>
            </a:r>
            <a:endParaRPr lang="en-US" sz="1100" dirty="0">
              <a:latin typeface="+mn-ea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4"/>
          <p:cNvCxnSpPr>
            <a:stCxn id="15" idx="0"/>
          </p:cNvCxnSpPr>
          <p:nvPr/>
        </p:nvCxnSpPr>
        <p:spPr>
          <a:xfrm flipV="1">
            <a:off x="2966722" y="5122824"/>
            <a:ext cx="711201" cy="7346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150234" y="4103592"/>
            <a:ext cx="672660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USB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3.0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19" name="Straight Arrow Connector 22"/>
          <p:cNvCxnSpPr/>
          <p:nvPr/>
        </p:nvCxnSpPr>
        <p:spPr>
          <a:xfrm flipH="1">
            <a:off x="4131258" y="4379807"/>
            <a:ext cx="355306" cy="483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866057" y="5743806"/>
            <a:ext cx="1026542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Ethernet LAN </a:t>
            </a:r>
            <a:r>
              <a:rPr lang="ko-KR" altLang="en-US" sz="1100" dirty="0">
                <a:latin typeface="+mn-ea"/>
                <a:cs typeface="Calibri" panose="020F0502020204030204" pitchFamily="34" charset="0"/>
              </a:rPr>
              <a:t>연결단자</a:t>
            </a:r>
            <a:endParaRPr lang="en-US" sz="1100" dirty="0">
              <a:latin typeface="+mn-ea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7"/>
          <p:cNvCxnSpPr>
            <a:stCxn id="20" idx="0"/>
          </p:cNvCxnSpPr>
          <p:nvPr/>
        </p:nvCxnSpPr>
        <p:spPr>
          <a:xfrm flipV="1">
            <a:off x="4379328" y="5274396"/>
            <a:ext cx="0" cy="469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1"/>
          <p:cNvCxnSpPr/>
          <p:nvPr/>
        </p:nvCxnSpPr>
        <p:spPr>
          <a:xfrm flipH="1" flipV="1">
            <a:off x="5227241" y="4993726"/>
            <a:ext cx="631517" cy="996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366633" y="3766397"/>
            <a:ext cx="1244908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External Clock In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24" name="Straight Arrow Connector 40"/>
          <p:cNvCxnSpPr/>
          <p:nvPr/>
        </p:nvCxnSpPr>
        <p:spPr>
          <a:xfrm flipH="1">
            <a:off x="5099631" y="4012777"/>
            <a:ext cx="819760" cy="6089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401040" y="3130698"/>
            <a:ext cx="1123950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Power button</a:t>
            </a:r>
            <a:endParaRPr lang="en-US" sz="160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26" name="Straight Arrow Connector 43"/>
          <p:cNvCxnSpPr>
            <a:stCxn id="25" idx="0"/>
          </p:cNvCxnSpPr>
          <p:nvPr/>
        </p:nvCxnSpPr>
        <p:spPr>
          <a:xfrm flipH="1" flipV="1">
            <a:off x="3366837" y="2522164"/>
            <a:ext cx="596178" cy="608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883584" y="3123003"/>
            <a:ext cx="825826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 smtClean="0">
                <a:effectLst/>
                <a:latin typeface="+mn-ea"/>
                <a:cs typeface="Calibri" panose="020F0502020204030204" pitchFamily="34" charset="0"/>
              </a:rPr>
              <a:t>접지연결</a:t>
            </a:r>
            <a:endParaRPr lang="en-US" sz="1100" dirty="0">
              <a:effectLst/>
              <a:latin typeface="+mn-ea"/>
              <a:cs typeface="Calibri" panose="020F0502020204030204" pitchFamily="34" charset="0"/>
            </a:endParaRPr>
          </a:p>
        </p:txBody>
      </p:sp>
      <p:cxnSp>
        <p:nvCxnSpPr>
          <p:cNvPr id="28" name="Straight Arrow Connector 45"/>
          <p:cNvCxnSpPr/>
          <p:nvPr/>
        </p:nvCxnSpPr>
        <p:spPr>
          <a:xfrm>
            <a:off x="5310476" y="1422943"/>
            <a:ext cx="0" cy="505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64334" y="2731873"/>
            <a:ext cx="1123950" cy="2462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ko-KR" altLang="en-US" sz="1000" dirty="0" smtClean="0">
                <a:effectLst/>
                <a:latin typeface="+mn-ea"/>
                <a:cs typeface="Calibri" panose="020F0502020204030204" pitchFamily="34" charset="0"/>
              </a:rPr>
              <a:t>원격제어 활성화</a:t>
            </a:r>
            <a:endParaRPr lang="en-US" sz="1000" dirty="0">
              <a:effectLst/>
              <a:latin typeface="+mn-ea"/>
              <a:cs typeface="Calibri" panose="020F0502020204030204" pitchFamily="34" charset="0"/>
            </a:endParaRPr>
          </a:p>
        </p:txBody>
      </p:sp>
      <p:cxnSp>
        <p:nvCxnSpPr>
          <p:cNvPr id="30" name="Straight Arrow Connector 47"/>
          <p:cNvCxnSpPr/>
          <p:nvPr/>
        </p:nvCxnSpPr>
        <p:spPr>
          <a:xfrm flipV="1">
            <a:off x="1996912" y="2220240"/>
            <a:ext cx="1122571" cy="103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351936" y="1211871"/>
            <a:ext cx="591984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Port 2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32" name="Straight Arrow Connector 49"/>
          <p:cNvCxnSpPr/>
          <p:nvPr/>
        </p:nvCxnSpPr>
        <p:spPr>
          <a:xfrm flipH="1" flipV="1">
            <a:off x="7093117" y="2588318"/>
            <a:ext cx="203380" cy="533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872962" y="3124665"/>
            <a:ext cx="1123950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Power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On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34" name="Straight Arrow Connector 51"/>
          <p:cNvCxnSpPr>
            <a:stCxn id="39" idx="3"/>
          </p:cNvCxnSpPr>
          <p:nvPr/>
        </p:nvCxnSpPr>
        <p:spPr>
          <a:xfrm flipV="1">
            <a:off x="1996912" y="2291229"/>
            <a:ext cx="1122571" cy="1363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528148" y="1042594"/>
            <a:ext cx="1411246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USB 2.0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peripheral connectors 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36" name="Straight Arrow Connector 53"/>
          <p:cNvCxnSpPr/>
          <p:nvPr/>
        </p:nvCxnSpPr>
        <p:spPr>
          <a:xfrm flipH="1">
            <a:off x="6729996" y="1422943"/>
            <a:ext cx="260350" cy="598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63"/>
          <p:cNvCxnSpPr/>
          <p:nvPr/>
        </p:nvCxnSpPr>
        <p:spPr>
          <a:xfrm>
            <a:off x="4392293" y="1422482"/>
            <a:ext cx="0" cy="505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433753" y="1211410"/>
            <a:ext cx="591984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Port 1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72962" y="3523445"/>
            <a:ext cx="1123950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Standby</a:t>
            </a:r>
            <a:endParaRPr lang="en-US" sz="16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40" name="Straight Arrow Connector 72"/>
          <p:cNvCxnSpPr/>
          <p:nvPr/>
        </p:nvCxnSpPr>
        <p:spPr>
          <a:xfrm flipV="1">
            <a:off x="1996912" y="2159855"/>
            <a:ext cx="1122571" cy="711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72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/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초기 기본 화면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pic>
        <p:nvPicPr>
          <p:cNvPr id="1026" name="Picture 2" descr="E:\ShockLine VNA manual pictures\Initial Disp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12" y="1349951"/>
            <a:ext cx="8631761" cy="46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257313" y="1656337"/>
            <a:ext cx="4652962" cy="30638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7313" y="2534225"/>
            <a:ext cx="11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FFFF00"/>
                </a:solidFill>
              </a:rPr>
              <a:t>툴바</a:t>
            </a:r>
            <a:endParaRPr lang="en-US" altLang="ko-KR" b="1" dirty="0" smtClean="0">
              <a:solidFill>
                <a:srgbClr val="FFFF0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7313" y="1503143"/>
            <a:ext cx="4127647" cy="1531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51"/>
          <p:cNvCxnSpPr>
            <a:stCxn id="17" idx="1"/>
            <a:endCxn id="13" idx="3"/>
          </p:cNvCxnSpPr>
          <p:nvPr/>
        </p:nvCxnSpPr>
        <p:spPr>
          <a:xfrm flipH="1" flipV="1">
            <a:off x="4384960" y="1579740"/>
            <a:ext cx="726000" cy="1846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10960" y="1579740"/>
            <a:ext cx="11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메</a:t>
            </a:r>
            <a:r>
              <a:rPr lang="ko-KR" altLang="en-US" b="1" dirty="0">
                <a:solidFill>
                  <a:srgbClr val="FFFF00"/>
                </a:solidFill>
              </a:rPr>
              <a:t>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4414" y="1682151"/>
            <a:ext cx="11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측정화면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439886" y="1543625"/>
            <a:ext cx="1497025" cy="38481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478453" y="4171493"/>
            <a:ext cx="17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세부 설정 메뉴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028" name="직사각형 1027"/>
          <p:cNvSpPr/>
          <p:nvPr/>
        </p:nvSpPr>
        <p:spPr>
          <a:xfrm>
            <a:off x="257313" y="2248476"/>
            <a:ext cx="7182573" cy="3600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Straight Arrow Connector 51"/>
          <p:cNvCxnSpPr/>
          <p:nvPr/>
        </p:nvCxnSpPr>
        <p:spPr>
          <a:xfrm flipV="1">
            <a:off x="744675" y="1962727"/>
            <a:ext cx="711200" cy="57149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1"/>
          <p:cNvCxnSpPr/>
          <p:nvPr/>
        </p:nvCxnSpPr>
        <p:spPr>
          <a:xfrm flipH="1">
            <a:off x="5278441" y="2051483"/>
            <a:ext cx="625973" cy="4560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51"/>
          <p:cNvCxnSpPr/>
          <p:nvPr/>
        </p:nvCxnSpPr>
        <p:spPr>
          <a:xfrm>
            <a:off x="7102976" y="4356159"/>
            <a:ext cx="475930" cy="1846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312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주파수</a:t>
            </a:r>
            <a:r>
              <a:rPr lang="ko-KR" altLang="en-US" sz="2000" dirty="0" smtClean="0">
                <a:solidFill>
                  <a:srgbClr val="00B050"/>
                </a:solidFill>
              </a:rPr>
              <a:t>설</a:t>
            </a:r>
            <a:r>
              <a:rPr lang="ko-KR" altLang="en-US" sz="2000" dirty="0">
                <a:solidFill>
                  <a:srgbClr val="00B050"/>
                </a:solidFill>
              </a:rPr>
              <a:t>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Main-&gt;Frequency)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4823" y="5278582"/>
            <a:ext cx="6291978" cy="872836"/>
          </a:xfrm>
        </p:spPr>
        <p:txBody>
          <a:bodyPr>
            <a:norm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주파수 및 </a:t>
            </a:r>
            <a:r>
              <a:rPr lang="en-US" altLang="ko-KR" sz="1600" dirty="0" smtClean="0">
                <a:solidFill>
                  <a:srgbClr val="FF0000"/>
                </a:solidFill>
              </a:rPr>
              <a:t># of points </a:t>
            </a:r>
            <a:r>
              <a:rPr lang="ko-KR" altLang="en-US" sz="1600" dirty="0" smtClean="0">
                <a:solidFill>
                  <a:srgbClr val="FF0000"/>
                </a:solidFill>
              </a:rPr>
              <a:t>설정은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보정</a:t>
            </a:r>
            <a:r>
              <a:rPr lang="en-US" altLang="ko-KR" sz="1600" dirty="0" smtClean="0">
                <a:solidFill>
                  <a:srgbClr val="FF0000"/>
                </a:solidFill>
              </a:rPr>
              <a:t>(Calibration)</a:t>
            </a:r>
            <a:r>
              <a:rPr lang="ko-KR" altLang="en-US" sz="1600" dirty="0" smtClean="0">
                <a:solidFill>
                  <a:srgbClr val="FF0000"/>
                </a:solidFill>
              </a:rPr>
              <a:t>하기 전에 먼저 선행되어야 함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E:\ShockLine VNA manual pictures\Basic function\Manus\Fr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74" y="1607119"/>
            <a:ext cx="1529971" cy="43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743200" y="2272145"/>
            <a:ext cx="2576945" cy="9963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ko-KR" altLang="en-US" sz="1600" b="1" dirty="0" smtClean="0">
                <a:solidFill>
                  <a:srgbClr val="FF0000"/>
                </a:solidFill>
              </a:rPr>
              <a:t>주파수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defTabSz="914237" latinLnBrk="0"/>
            <a:r>
              <a:rPr lang="en-US" altLang="ko-KR" sz="1200" dirty="0" smtClean="0">
                <a:solidFill>
                  <a:prstClr val="black"/>
                </a:solidFill>
              </a:rPr>
              <a:t>Start/Stop </a:t>
            </a:r>
            <a:r>
              <a:rPr lang="ko-KR" altLang="en-US" sz="1200" dirty="0" smtClean="0">
                <a:solidFill>
                  <a:prstClr val="black"/>
                </a:solidFill>
              </a:rPr>
              <a:t>또는 </a:t>
            </a:r>
            <a:r>
              <a:rPr lang="en-US" altLang="ko-KR" sz="1200" dirty="0" smtClean="0">
                <a:solidFill>
                  <a:prstClr val="black"/>
                </a:solidFill>
              </a:rPr>
              <a:t>Center/Span </a:t>
            </a:r>
            <a:r>
              <a:rPr lang="ko-KR" altLang="en-US" sz="1200" dirty="0" smtClean="0">
                <a:solidFill>
                  <a:prstClr val="black"/>
                </a:solidFill>
              </a:rPr>
              <a:t>으로 측정 주파수 설정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6474" y="1929236"/>
            <a:ext cx="1529972" cy="1963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16474" y="3893126"/>
            <a:ext cx="1529972" cy="526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743201" y="3733226"/>
            <a:ext cx="3020289" cy="11158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# of Points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defTabSz="914237" latinLnBrk="0"/>
            <a:r>
              <a:rPr lang="ko-KR" altLang="en-US" sz="1200" dirty="0" smtClean="0">
                <a:solidFill>
                  <a:prstClr val="black"/>
                </a:solidFill>
              </a:rPr>
              <a:t>그래프를 구성하는 </a:t>
            </a:r>
            <a:r>
              <a:rPr lang="en-US" altLang="ko-KR" sz="1200" dirty="0" smtClean="0">
                <a:solidFill>
                  <a:prstClr val="black"/>
                </a:solidFill>
              </a:rPr>
              <a:t>Point  </a:t>
            </a:r>
            <a:r>
              <a:rPr lang="ko-KR" altLang="en-US" sz="1200" dirty="0" smtClean="0">
                <a:solidFill>
                  <a:prstClr val="black"/>
                </a:solidFill>
              </a:rPr>
              <a:t>개수 설정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defTabSz="914237" latinLnBrk="0"/>
            <a:r>
              <a:rPr lang="en-US" altLang="ko-KR" sz="1200" dirty="0" smtClean="0">
                <a:solidFill>
                  <a:prstClr val="black"/>
                </a:solidFill>
              </a:rPr>
              <a:t>Point </a:t>
            </a:r>
            <a:r>
              <a:rPr lang="ko-KR" altLang="en-US" sz="1200" dirty="0" smtClean="0">
                <a:solidFill>
                  <a:prstClr val="black"/>
                </a:solidFill>
              </a:rPr>
              <a:t>증가 시</a:t>
            </a:r>
            <a:r>
              <a:rPr lang="en-US" altLang="ko-KR" sz="1200" dirty="0" smtClean="0">
                <a:solidFill>
                  <a:prstClr val="black"/>
                </a:solidFill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</a:rPr>
              <a:t>측정 속도가 느려지지만 더 정확한 그래프 결과를 보임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51"/>
          <p:cNvCxnSpPr/>
          <p:nvPr/>
        </p:nvCxnSpPr>
        <p:spPr>
          <a:xfrm>
            <a:off x="2046445" y="2762244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51"/>
          <p:cNvCxnSpPr/>
          <p:nvPr/>
        </p:nvCxnSpPr>
        <p:spPr>
          <a:xfrm>
            <a:off x="2046446" y="4191570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09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hockLine VNA manual pictures\Basic function\Manus\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42" y="1576847"/>
            <a:ext cx="2038635" cy="16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Power</a:t>
            </a:r>
            <a:r>
              <a:rPr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Main-&gt;Power)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997531" y="2093179"/>
            <a:ext cx="2224269" cy="968676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Power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설정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(MS46322A)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defTabSz="914237" latinLnBrk="0"/>
            <a:r>
              <a:rPr lang="en-US" altLang="ko-KR" sz="1200" dirty="0" smtClean="0">
                <a:solidFill>
                  <a:prstClr val="black"/>
                </a:solidFill>
              </a:rPr>
              <a:t>High(-3dBm), Low(-20dBm) </a:t>
            </a:r>
            <a:r>
              <a:rPr lang="ko-KR" altLang="en-US" sz="1200" dirty="0" smtClean="0">
                <a:solidFill>
                  <a:prstClr val="black"/>
                </a:solidFill>
              </a:rPr>
              <a:t>둘 중 하나 </a:t>
            </a:r>
            <a:r>
              <a:rPr lang="en-US" altLang="ko-KR" sz="1200" dirty="0" smtClean="0">
                <a:solidFill>
                  <a:prstClr val="black"/>
                </a:solidFill>
              </a:rPr>
              <a:t>Power </a:t>
            </a:r>
            <a:r>
              <a:rPr lang="ko-KR" altLang="en-US" sz="1200" dirty="0" smtClean="0">
                <a:solidFill>
                  <a:prstClr val="black"/>
                </a:solidFill>
              </a:rPr>
              <a:t>사용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defTabSz="914237" latinLnBrk="0"/>
            <a:r>
              <a:rPr lang="en-US" altLang="ko-KR" sz="1200" b="1" dirty="0" smtClean="0">
                <a:solidFill>
                  <a:srgbClr val="FF0000"/>
                </a:solidFill>
              </a:rPr>
              <a:t>High Power(-3dBm)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권장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2141" y="1929236"/>
            <a:ext cx="2038635" cy="1324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51"/>
          <p:cNvCxnSpPr/>
          <p:nvPr/>
        </p:nvCxnSpPr>
        <p:spPr>
          <a:xfrm>
            <a:off x="2300776" y="2583278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961" y="3253481"/>
            <a:ext cx="2019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6491215" y="3838852"/>
            <a:ext cx="2200535" cy="725528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Power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설정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(MS46522A)</a:t>
            </a:r>
          </a:p>
          <a:p>
            <a:pPr defTabSz="914237"/>
            <a:r>
              <a:rPr lang="en-US" altLang="ko-KR" sz="1100" dirty="0" smtClean="0">
                <a:solidFill>
                  <a:prstClr val="black"/>
                </a:solidFill>
              </a:rPr>
              <a:t>-30 </a:t>
            </a:r>
            <a:r>
              <a:rPr lang="en-US" altLang="ko-KR" sz="1100" dirty="0" err="1" smtClean="0">
                <a:solidFill>
                  <a:prstClr val="black"/>
                </a:solidFill>
              </a:rPr>
              <a:t>dBm</a:t>
            </a:r>
            <a:r>
              <a:rPr lang="en-US" altLang="ko-KR" sz="1100" dirty="0" smtClean="0">
                <a:solidFill>
                  <a:prstClr val="black"/>
                </a:solidFill>
              </a:rPr>
              <a:t> ~ +15 </a:t>
            </a:r>
            <a:r>
              <a:rPr lang="en-US" altLang="ko-KR" sz="1100" dirty="0" err="1" smtClean="0">
                <a:solidFill>
                  <a:prstClr val="black"/>
                </a:solidFill>
              </a:rPr>
              <a:t>dBm</a:t>
            </a:r>
            <a:r>
              <a:rPr lang="ko-KR" altLang="en-US" sz="1100" dirty="0" smtClean="0">
                <a:solidFill>
                  <a:prstClr val="black"/>
                </a:solidFill>
              </a:rPr>
              <a:t>까지 </a:t>
            </a:r>
            <a:r>
              <a:rPr lang="en-US" altLang="ko-KR" sz="1100" dirty="0" smtClean="0">
                <a:solidFill>
                  <a:prstClr val="black"/>
                </a:solidFill>
              </a:rPr>
              <a:t>0.01dB Step</a:t>
            </a:r>
            <a:r>
              <a:rPr lang="ko-KR" altLang="en-US" sz="1100" dirty="0" smtClean="0">
                <a:solidFill>
                  <a:prstClr val="black"/>
                </a:solidFill>
              </a:rPr>
              <a:t>으로 조절 가능함</a:t>
            </a:r>
            <a:endParaRPr lang="ko-KR" altLang="en-US" sz="1100" b="1" dirty="0">
              <a:solidFill>
                <a:srgbClr val="FF0000"/>
              </a:solidFill>
            </a:endParaRPr>
          </a:p>
          <a:p>
            <a:pPr defTabSz="914237" latinLnBrk="0"/>
            <a:endParaRPr lang="en-US" altLang="ko-KR" sz="11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51"/>
          <p:cNvCxnSpPr/>
          <p:nvPr/>
        </p:nvCxnSpPr>
        <p:spPr>
          <a:xfrm>
            <a:off x="5794460" y="4328951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89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hockLine VNA manual pictures\Basic function\Manus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77" y="1327117"/>
            <a:ext cx="2019582" cy="45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kumimoji="1" lang="ko-KR" altLang="en-US" sz="2000" dirty="0" smtClean="0">
                <a:solidFill>
                  <a:srgbClr val="00B050"/>
                </a:solidFill>
              </a:rPr>
              <a:t>그래프 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Scale</a:t>
            </a:r>
            <a:r>
              <a:rPr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Trace-&gt;Scale)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4823" y="5278582"/>
            <a:ext cx="6291978" cy="872836"/>
          </a:xfrm>
        </p:spPr>
        <p:txBody>
          <a:bodyPr>
            <a:normAutofit/>
          </a:bodyPr>
          <a:lstStyle/>
          <a:p>
            <a:r>
              <a:rPr kumimoji="1" lang="ko-KR" altLang="en-US" sz="1600" dirty="0" smtClean="0">
                <a:solidFill>
                  <a:srgbClr val="FF0000"/>
                </a:solidFill>
              </a:rPr>
              <a:t>해상도를</a:t>
            </a:r>
            <a:r>
              <a:rPr kumimoji="1" lang="en-US" altLang="ko-KR" sz="1600" dirty="0" smtClean="0">
                <a:solidFill>
                  <a:srgbClr val="FF0000"/>
                </a:solidFill>
              </a:rPr>
              <a:t> </a:t>
            </a:r>
            <a:r>
              <a:rPr kumimoji="1" lang="ko-KR" altLang="en-US" sz="1600" dirty="0" err="1" smtClean="0">
                <a:solidFill>
                  <a:srgbClr val="FF0000"/>
                </a:solidFill>
              </a:rPr>
              <a:t>작게하여</a:t>
            </a:r>
            <a:r>
              <a:rPr kumimoji="1" lang="ko-KR" altLang="en-US" sz="1600" dirty="0" smtClean="0">
                <a:solidFill>
                  <a:srgbClr val="FF0000"/>
                </a:solidFill>
              </a:rPr>
              <a:t> 그래프를 육안으로 더욱 자세하게 보는 경우에 사용됨</a:t>
            </a:r>
            <a:r>
              <a:rPr kumimoji="1" lang="en-US" altLang="ko-KR" sz="1600" dirty="0" smtClean="0">
                <a:solidFill>
                  <a:srgbClr val="FF0000"/>
                </a:solidFill>
              </a:rPr>
              <a:t>.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997531" y="1995053"/>
            <a:ext cx="2447305" cy="554741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ko-KR" altLang="en-US" sz="1600" b="1" dirty="0" smtClean="0">
                <a:solidFill>
                  <a:srgbClr val="FF0000"/>
                </a:solidFill>
              </a:rPr>
              <a:t>해상도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defTabSz="914237" latinLnBrk="0"/>
            <a:r>
              <a:rPr lang="ko-KR" altLang="en-US" sz="1200" b="1" dirty="0" smtClean="0">
                <a:solidFill>
                  <a:schemeClr val="tx1"/>
                </a:solidFill>
              </a:rPr>
              <a:t>그래프 격자조절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한 칸당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dB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설정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2141" y="1929237"/>
            <a:ext cx="2038635" cy="66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51"/>
          <p:cNvCxnSpPr/>
          <p:nvPr/>
        </p:nvCxnSpPr>
        <p:spPr>
          <a:xfrm>
            <a:off x="2300776" y="2264613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996167" y="2702194"/>
            <a:ext cx="2448669" cy="554741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ko-KR" altLang="en-US" sz="1600" b="1" dirty="0" err="1" smtClean="0">
                <a:solidFill>
                  <a:srgbClr val="FF0000"/>
                </a:solidFill>
              </a:rPr>
              <a:t>기준값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defTabSz="914237" latinLnBrk="0"/>
            <a:r>
              <a:rPr lang="ko-KR" altLang="en-US" sz="1200" b="1" dirty="0" smtClean="0">
                <a:solidFill>
                  <a:schemeClr val="tx1"/>
                </a:solidFill>
              </a:rPr>
              <a:t>그래프에서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기준값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설정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0777" y="2636378"/>
            <a:ext cx="2038635" cy="66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Straight Arrow Connector 51"/>
          <p:cNvCxnSpPr/>
          <p:nvPr/>
        </p:nvCxnSpPr>
        <p:spPr>
          <a:xfrm>
            <a:off x="2299412" y="2971754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2997531" y="3357717"/>
            <a:ext cx="2447305" cy="554741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ko-KR" altLang="en-US" sz="1600" b="1" dirty="0" smtClean="0">
                <a:solidFill>
                  <a:srgbClr val="FF0000"/>
                </a:solidFill>
              </a:rPr>
              <a:t>기준위치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defTabSz="914237"/>
            <a:r>
              <a:rPr lang="ko-KR" altLang="en-US" sz="1200" b="1" dirty="0">
                <a:solidFill>
                  <a:schemeClr val="tx1"/>
                </a:solidFill>
              </a:rPr>
              <a:t>그래프에서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기준 위치 변경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2141" y="3291901"/>
            <a:ext cx="2038635" cy="66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Straight Arrow Connector 51"/>
          <p:cNvCxnSpPr/>
          <p:nvPr/>
        </p:nvCxnSpPr>
        <p:spPr>
          <a:xfrm>
            <a:off x="2300776" y="3627277"/>
            <a:ext cx="696755" cy="8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517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7533108" cy="10334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 </a:t>
            </a:r>
            <a:r>
              <a:rPr kumimoji="1" lang="ko-KR" altLang="en-US" dirty="0" smtClean="0"/>
              <a:t>기본조작법 </a:t>
            </a:r>
            <a:r>
              <a:rPr kumimoji="1" lang="en-US" altLang="ko-KR" dirty="0" smtClean="0"/>
              <a:t>– </a:t>
            </a:r>
            <a:r>
              <a:rPr lang="en-US" altLang="ko-KR" sz="2000" dirty="0" smtClean="0">
                <a:solidFill>
                  <a:srgbClr val="00B050"/>
                </a:solidFill>
              </a:rPr>
              <a:t>Trace </a:t>
            </a:r>
            <a:r>
              <a:rPr lang="ko-KR" altLang="en-US" sz="2000" dirty="0" smtClean="0">
                <a:solidFill>
                  <a:srgbClr val="00B050"/>
                </a:solidFill>
              </a:rPr>
              <a:t>설정</a:t>
            </a:r>
            <a:r>
              <a:rPr kumimoji="1"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dirty="0" smtClean="0">
                <a:solidFill>
                  <a:srgbClr val="00B050"/>
                </a:solidFill>
              </a:rPr>
              <a:t>Trace </a:t>
            </a:r>
            <a:r>
              <a:rPr lang="ko-KR" altLang="en-US" sz="2000" dirty="0" smtClean="0">
                <a:solidFill>
                  <a:srgbClr val="00B050"/>
                </a:solidFill>
              </a:rPr>
              <a:t>버튼</a:t>
            </a:r>
            <a:r>
              <a:rPr lang="en-US" altLang="ko-KR" sz="2000" dirty="0" smtClean="0">
                <a:solidFill>
                  <a:srgbClr val="00B050"/>
                </a:solidFill>
              </a:rPr>
              <a:t>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pic>
        <p:nvPicPr>
          <p:cNvPr id="5122" name="Picture 2" descr="E:\ShockLine VNA manual pictures\Basic function\Manus\tr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36" y="1308822"/>
            <a:ext cx="19716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4804611" y="4383515"/>
            <a:ext cx="2947138" cy="1213721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en-US" altLang="ko-KR" sz="1600" b="1" dirty="0" smtClean="0">
                <a:solidFill>
                  <a:srgbClr val="FF0000"/>
                </a:solidFill>
              </a:rPr>
              <a:t>Trace</a:t>
            </a:r>
            <a:r>
              <a:rPr lang="ko-KR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layout</a:t>
            </a:r>
            <a:endParaRPr lang="ko-KR" altLang="en-US" sz="1600" b="1" dirty="0" smtClean="0">
              <a:solidFill>
                <a:srgbClr val="FF0000"/>
              </a:solidFill>
            </a:endParaRPr>
          </a:p>
          <a:p>
            <a:pPr defTabSz="914237"/>
            <a:r>
              <a:rPr lang="en-US" altLang="ko-KR" sz="1200" b="1" dirty="0" smtClean="0">
                <a:solidFill>
                  <a:schemeClr val="tx1"/>
                </a:solidFill>
              </a:rPr>
              <a:t>Trace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의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Layout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설정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defTabSz="914237"/>
            <a:r>
              <a:rPr lang="ko-KR" altLang="en-US" sz="1200" b="1" dirty="0" smtClean="0">
                <a:solidFill>
                  <a:schemeClr val="tx1"/>
                </a:solidFill>
              </a:rPr>
              <a:t>예시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여러 개의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Trace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를 하나로 겹쳐 보고 싶으면 첫 번째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Layout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설정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2636" y="3635357"/>
            <a:ext cx="1971675" cy="66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E:\ShockLine VNA manual pictures\Basic function\Manus\trace lay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796" y="1308821"/>
            <a:ext cx="1473569" cy="48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51"/>
          <p:cNvCxnSpPr/>
          <p:nvPr/>
        </p:nvCxnSpPr>
        <p:spPr>
          <a:xfrm flipV="1">
            <a:off x="2240757" y="4660886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02636" y="4307736"/>
            <a:ext cx="1971675" cy="66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traight Arrow Connector 51"/>
          <p:cNvCxnSpPr/>
          <p:nvPr/>
        </p:nvCxnSpPr>
        <p:spPr>
          <a:xfrm flipV="1">
            <a:off x="4274459" y="4660886"/>
            <a:ext cx="534039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51"/>
          <p:cNvCxnSpPr/>
          <p:nvPr/>
        </p:nvCxnSpPr>
        <p:spPr>
          <a:xfrm>
            <a:off x="2274311" y="3966420"/>
            <a:ext cx="25341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4804611" y="3083758"/>
            <a:ext cx="2947138" cy="1213721"/>
          </a:xfrm>
          <a:prstGeom prst="roundRect">
            <a:avLst>
              <a:gd name="adj" fmla="val 208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defTabSz="914237" latinLnBrk="0"/>
            <a:r>
              <a:rPr lang="ko-KR" altLang="en-US" sz="1600" b="1" dirty="0" smtClean="0">
                <a:solidFill>
                  <a:srgbClr val="FF0000"/>
                </a:solidFill>
              </a:rPr>
              <a:t>측정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Trace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개수 설정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defTabSz="914237" latinLnBrk="0"/>
            <a:r>
              <a:rPr lang="en-US" altLang="ko-KR" sz="1200" b="1" dirty="0" smtClean="0">
                <a:solidFill>
                  <a:schemeClr val="tx1"/>
                </a:solidFill>
              </a:rPr>
              <a:t>T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측정하고자 하는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Trace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개수 설정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  <a:p>
            <a:pPr defTabSz="914237" latinLnBrk="0"/>
            <a:r>
              <a:rPr lang="ko-KR" altLang="en-US" sz="1200" b="1" dirty="0" smtClean="0">
                <a:solidFill>
                  <a:schemeClr val="tx1"/>
                </a:solidFill>
              </a:rPr>
              <a:t>최대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16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개 까지 설정 가능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5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itsu2014_Normal">
  <a:themeElements>
    <a:clrScheme name="Anritsu2014">
      <a:dk1>
        <a:srgbClr val="333333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2A2A2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0C2DF40B91D40BFB337632CB2E879" ma:contentTypeVersion="0" ma:contentTypeDescription="Create a new document." ma:contentTypeScope="" ma:versionID="fe21636035141a668fa241e642d653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22268-6BE8-4441-A624-C30BC1E11B4C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8C8355-4F33-4F1C-BD70-54EAEAFB2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BABFC-7D0E-466D-8F2B-D6BE6BBCC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1336</Words>
  <Application>Microsoft Office PowerPoint</Application>
  <PresentationFormat>화면 슬라이드 쇼(4:3)</PresentationFormat>
  <Paragraphs>190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Anritsu2014_Normal</vt:lpstr>
      <vt:lpstr>Anritsu ShockLine VNA Quick Manual (v1.0)</vt:lpstr>
      <vt:lpstr>Contents</vt:lpstr>
      <vt:lpstr>유의사항</vt:lpstr>
      <vt:lpstr>2. 계측기 외관 설명</vt:lpstr>
      <vt:lpstr>3. 기본조작법 – 초기 기본 화면</vt:lpstr>
      <vt:lpstr>3. 기본조작법 – 주파수설정(Main-&gt;Frequency)</vt:lpstr>
      <vt:lpstr>3. 기본조작법 – Power설정(Main-&gt;Power)</vt:lpstr>
      <vt:lpstr>3. 기본조작법 – 그래프 Scale설정(Trace-&gt;Scale)</vt:lpstr>
      <vt:lpstr>3. 기본조작법 – Trace 설정(Trace 버튼)</vt:lpstr>
      <vt:lpstr>3. 기본조작법 – 그래프 format 설정(Trace -&gt; Display)</vt:lpstr>
      <vt:lpstr>3. 기본조작법 – Response 설정(Trace -&gt; Response)</vt:lpstr>
      <vt:lpstr>3. 기본조작법 – Average 설정(Main -&gt; Averaging)</vt:lpstr>
      <vt:lpstr>3. 기본조작법 – 단축메뉴설정(Utilities -&gt; Customize Toolbar)</vt:lpstr>
      <vt:lpstr>4. Calibration – 2 port calibration(Calibration -&gt; Calibrate)</vt:lpstr>
      <vt:lpstr>4. Calibration – 2 port calibration(Calibration -&gt; Calibrate)</vt:lpstr>
      <vt:lpstr>4. Calibration – 2 port calibration(Calibration -&gt; Calibrate)</vt:lpstr>
      <vt:lpstr>4. Calibration – 2 port calibration(Calibration -&gt; Calibrate)</vt:lpstr>
      <vt:lpstr>4. Calibration – Thru update(Calibration -&gt; Thru Update)</vt:lpstr>
      <vt:lpstr>4. Calibration – Cal 이상유무 확인(Measurement -&gt; Reference Plane)</vt:lpstr>
      <vt:lpstr>4. Calibration – Cal 이상유무 확인(Measurement -&gt; Reference Plane)</vt:lpstr>
      <vt:lpstr>5. 주요기능 – Marker(Trace -&gt; Marker)</vt:lpstr>
      <vt:lpstr>3. 주요기능 – Marker(Trace -&gt; Marker)</vt:lpstr>
      <vt:lpstr>3. 주요기능 – Marker(Trace -&gt; Marker)</vt:lpstr>
      <vt:lpstr>3. 주요기능 – Limit Line</vt:lpstr>
      <vt:lpstr>3. 주요기능 – Limit Line</vt:lpstr>
      <vt:lpstr>3. 주요기능 – Limit Line</vt:lpstr>
      <vt:lpstr>6. 파일 관리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Junko Futatsugi</dc:creator>
  <cp:lastModifiedBy>angel</cp:lastModifiedBy>
  <cp:revision>425</cp:revision>
  <dcterms:created xsi:type="dcterms:W3CDTF">2014-01-24T10:50:39Z</dcterms:created>
  <dcterms:modified xsi:type="dcterms:W3CDTF">2016-04-29T09:06:04Z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0x0101005390C2DF40B91D40BFB337632CB2E879</vt:lpwstr>
  </property>
</Properties>
</file>